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9" r:id="rId4"/>
    <p:sldId id="258" r:id="rId5"/>
    <p:sldId id="262" r:id="rId6"/>
    <p:sldId id="263" r:id="rId7"/>
    <p:sldId id="264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30"/>
    <a:srgbClr val="0DAC3F"/>
    <a:srgbClr val="1E1961"/>
    <a:srgbClr val="FF0000"/>
    <a:srgbClr val="00FF00"/>
    <a:srgbClr val="4BAC6D"/>
    <a:srgbClr val="33CB2D"/>
    <a:srgbClr val="3BE935"/>
    <a:srgbClr val="00E900"/>
    <a:srgbClr val="FA9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1830" y="-127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9304B3-0886-6A47-9317-83B93A26D26C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32A16A-3CF4-F643-AE10-B83FBE81E2E1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Safety</a:t>
          </a:r>
        </a:p>
        <a:p>
          <a:r>
            <a:rPr lang="en-US" sz="1600" b="1" dirty="0" smtClean="0">
              <a:solidFill>
                <a:schemeClr val="tx1"/>
              </a:solidFill>
              <a:uFillTx/>
            </a:rPr>
            <a:t>Money kept at home in a box, under the mattresses or even in purses can be stolen/ damaged . It can also be lost during natural calamities like floods, etc. while in the bank money is safer. </a:t>
          </a:r>
          <a:endParaRPr lang="en-IN" sz="1600" b="1" dirty="0" smtClean="0">
            <a:solidFill>
              <a:schemeClr val="tx1"/>
            </a:solidFill>
            <a:uFillTx/>
          </a:endParaRPr>
        </a:p>
      </dgm:t>
    </dgm:pt>
    <dgm:pt modelId="{17C0C160-FAA7-7B47-B9C4-139A19D2BB03}" type="parTrans" cxnId="{1F602566-0711-1844-82D4-124A4A8896A4}">
      <dgm:prSet/>
      <dgm:spPr/>
      <dgm:t>
        <a:bodyPr/>
        <a:lstStyle/>
        <a:p>
          <a:endParaRPr lang="en-US"/>
        </a:p>
      </dgm:t>
    </dgm:pt>
    <dgm:pt modelId="{AF99E72C-C45F-6D4D-8CF7-29E9BD029A96}" type="sibTrans" cxnId="{1F602566-0711-1844-82D4-124A4A8896A4}">
      <dgm:prSet/>
      <dgm:spPr/>
      <dgm:t>
        <a:bodyPr/>
        <a:lstStyle/>
        <a:p>
          <a:endParaRPr lang="en-US"/>
        </a:p>
      </dgm:t>
    </dgm:pt>
    <dgm:pt modelId="{8BF2D38C-6F3D-694C-879E-96C40A91B86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b="1" dirty="0" smtClean="0"/>
            <a:t>Growth</a:t>
          </a:r>
          <a:endParaRPr lang="en-US" sz="1700" b="1" dirty="0" smtClean="0"/>
        </a:p>
        <a:p>
          <a:r>
            <a:rPr lang="en-US" sz="1700" dirty="0" smtClean="0">
              <a:uFillTx/>
            </a:rPr>
            <a:t>We  receive interest on the money kept in the bank account. This helps our money to grow. Money kept at home cannot grow.  </a:t>
          </a:r>
          <a:endParaRPr lang="en-US" sz="1700" dirty="0"/>
        </a:p>
      </dgm:t>
    </dgm:pt>
    <dgm:pt modelId="{FF1ED769-D772-9744-8790-59A766D77BB8}" type="parTrans" cxnId="{C63C8006-364F-344C-BA5E-68EB5385C649}">
      <dgm:prSet/>
      <dgm:spPr/>
      <dgm:t>
        <a:bodyPr/>
        <a:lstStyle/>
        <a:p>
          <a:endParaRPr lang="en-US"/>
        </a:p>
      </dgm:t>
    </dgm:pt>
    <dgm:pt modelId="{74303674-1982-D840-BC1D-4ABF4869E916}" type="sibTrans" cxnId="{C63C8006-364F-344C-BA5E-68EB5385C649}">
      <dgm:prSet/>
      <dgm:spPr/>
      <dgm:t>
        <a:bodyPr/>
        <a:lstStyle/>
        <a:p>
          <a:endParaRPr lang="en-US"/>
        </a:p>
      </dgm:t>
    </dgm:pt>
    <dgm:pt modelId="{2843607C-83D6-874A-A569-F14B28C2C915}">
      <dgm:prSet phldrT="[Text]" custT="1"/>
      <dgm:spPr>
        <a:solidFill>
          <a:srgbClr val="33CB2D"/>
        </a:solidFill>
      </dgm:spPr>
      <dgm:t>
        <a:bodyPr/>
        <a:lstStyle/>
        <a:p>
          <a:r>
            <a:rPr lang="en-US" sz="2400" b="1" dirty="0" smtClean="0"/>
            <a:t>Loans</a:t>
          </a:r>
          <a:endParaRPr lang="en-US" sz="1700" b="1" dirty="0" smtClean="0"/>
        </a:p>
        <a:p>
          <a:r>
            <a:rPr lang="en-US" sz="1700" dirty="0" smtClean="0">
              <a:uFillTx/>
            </a:rPr>
            <a:t>On the basis of our savings, fixed deposits or recurring deposits, bank can give us loans for our needs like buying a house or for education etc. .</a:t>
          </a:r>
          <a:endParaRPr lang="en-US" sz="1700" dirty="0"/>
        </a:p>
      </dgm:t>
    </dgm:pt>
    <dgm:pt modelId="{1FF33DF3-2477-284F-A3BE-6E13F513B849}" type="parTrans" cxnId="{0306DDC7-9E2A-C449-B2BC-1C21EC60B404}">
      <dgm:prSet/>
      <dgm:spPr/>
      <dgm:t>
        <a:bodyPr/>
        <a:lstStyle/>
        <a:p>
          <a:endParaRPr lang="en-US"/>
        </a:p>
      </dgm:t>
    </dgm:pt>
    <dgm:pt modelId="{F041DB4C-E70F-D74D-9875-40D0F2C0DA7D}" type="sibTrans" cxnId="{0306DDC7-9E2A-C449-B2BC-1C21EC60B404}">
      <dgm:prSet/>
      <dgm:spPr/>
      <dgm:t>
        <a:bodyPr/>
        <a:lstStyle/>
        <a:p>
          <a:endParaRPr lang="en-US"/>
        </a:p>
      </dgm:t>
    </dgm:pt>
    <dgm:pt modelId="{F976FCDA-1798-DA41-A600-84412E3EC83C}" type="pres">
      <dgm:prSet presAssocID="{F59304B3-0886-6A47-9317-83B93A26D26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29CDD5F-D56E-4F42-A904-47E9EED65C3D}" type="pres">
      <dgm:prSet presAssocID="{F59304B3-0886-6A47-9317-83B93A26D26C}" presName="Name1" presStyleCnt="0"/>
      <dgm:spPr/>
    </dgm:pt>
    <dgm:pt modelId="{5C25C3A4-5CA4-C248-93BD-58670D32526D}" type="pres">
      <dgm:prSet presAssocID="{F59304B3-0886-6A47-9317-83B93A26D26C}" presName="cycle" presStyleCnt="0"/>
      <dgm:spPr/>
    </dgm:pt>
    <dgm:pt modelId="{B243730F-7D6D-9146-A535-3AF818734E4C}" type="pres">
      <dgm:prSet presAssocID="{F59304B3-0886-6A47-9317-83B93A26D26C}" presName="srcNode" presStyleLbl="node1" presStyleIdx="0" presStyleCnt="3"/>
      <dgm:spPr/>
    </dgm:pt>
    <dgm:pt modelId="{DBEF2F75-81D5-DF40-9541-0F5AD8EDCECD}" type="pres">
      <dgm:prSet presAssocID="{F59304B3-0886-6A47-9317-83B93A26D26C}" presName="conn" presStyleLbl="parChTrans1D2" presStyleIdx="0" presStyleCnt="1"/>
      <dgm:spPr/>
      <dgm:t>
        <a:bodyPr/>
        <a:lstStyle/>
        <a:p>
          <a:endParaRPr lang="en-US"/>
        </a:p>
      </dgm:t>
    </dgm:pt>
    <dgm:pt modelId="{613C9ADC-9CE8-8F48-B92D-FFA33F5A2F7C}" type="pres">
      <dgm:prSet presAssocID="{F59304B3-0886-6A47-9317-83B93A26D26C}" presName="extraNode" presStyleLbl="node1" presStyleIdx="0" presStyleCnt="3"/>
      <dgm:spPr/>
    </dgm:pt>
    <dgm:pt modelId="{F5A62775-B880-044D-866B-01CA6A68C2D9}" type="pres">
      <dgm:prSet presAssocID="{F59304B3-0886-6A47-9317-83B93A26D26C}" presName="dstNode" presStyleLbl="node1" presStyleIdx="0" presStyleCnt="3"/>
      <dgm:spPr/>
    </dgm:pt>
    <dgm:pt modelId="{750CD62D-B743-EA49-A1C4-2AAB06B6C448}" type="pres">
      <dgm:prSet presAssocID="{7832A16A-3CF4-F643-AE10-B83FBE81E2E1}" presName="text_1" presStyleLbl="node1" presStyleIdx="0" presStyleCnt="3" custScaleX="102141" custScaleY="113426" custLinFactNeighborY="3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47C22-491D-0848-AD72-FC3CB120789B}" type="pres">
      <dgm:prSet presAssocID="{7832A16A-3CF4-F643-AE10-B83FBE81E2E1}" presName="accent_1" presStyleCnt="0"/>
      <dgm:spPr/>
    </dgm:pt>
    <dgm:pt modelId="{1FC11CAE-3514-C44F-9A18-742D357D4BDE}" type="pres">
      <dgm:prSet presAssocID="{7832A16A-3CF4-F643-AE10-B83FBE81E2E1}" presName="accentRepeatNode" presStyleLbl="solidFgAcc1" presStyleIdx="0" presStyleCnt="3" custLinFactNeighborX="1057" custLinFactNeighborY="276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38C258-E01C-E64E-86C3-1B837411012E}" type="pres">
      <dgm:prSet presAssocID="{8BF2D38C-6F3D-694C-879E-96C40A91B86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52231-6BEA-5B4B-9FEB-60BACEA384D5}" type="pres">
      <dgm:prSet presAssocID="{8BF2D38C-6F3D-694C-879E-96C40A91B86A}" presName="accent_2" presStyleCnt="0"/>
      <dgm:spPr/>
    </dgm:pt>
    <dgm:pt modelId="{BB68F44B-1BBB-1746-9D70-81758DBDB9A6}" type="pres">
      <dgm:prSet presAssocID="{8BF2D38C-6F3D-694C-879E-96C40A91B86A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811CD1E-2ACF-1F4A-B37F-932307E721C5}" type="pres">
      <dgm:prSet presAssocID="{2843607C-83D6-874A-A569-F14B28C2C91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1B8D8-A754-254B-AE2C-C86F30F30628}" type="pres">
      <dgm:prSet presAssocID="{2843607C-83D6-874A-A569-F14B28C2C915}" presName="accent_3" presStyleCnt="0"/>
      <dgm:spPr/>
    </dgm:pt>
    <dgm:pt modelId="{B60ACB99-99B1-8A4A-9293-87664D132CCF}" type="pres">
      <dgm:prSet presAssocID="{2843607C-83D6-874A-A569-F14B28C2C915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306DDC7-9E2A-C449-B2BC-1C21EC60B404}" srcId="{F59304B3-0886-6A47-9317-83B93A26D26C}" destId="{2843607C-83D6-874A-A569-F14B28C2C915}" srcOrd="2" destOrd="0" parTransId="{1FF33DF3-2477-284F-A3BE-6E13F513B849}" sibTransId="{F041DB4C-E70F-D74D-9875-40D0F2C0DA7D}"/>
    <dgm:cxn modelId="{5C982128-4472-6847-91B2-3A9D1F61F58B}" type="presOf" srcId="{F59304B3-0886-6A47-9317-83B93A26D26C}" destId="{F976FCDA-1798-DA41-A600-84412E3EC83C}" srcOrd="0" destOrd="0" presId="urn:microsoft.com/office/officeart/2008/layout/VerticalCurvedList"/>
    <dgm:cxn modelId="{2015994E-6FEB-7742-8B41-4EE70C364563}" type="presOf" srcId="{7832A16A-3CF4-F643-AE10-B83FBE81E2E1}" destId="{750CD62D-B743-EA49-A1C4-2AAB06B6C448}" srcOrd="0" destOrd="0" presId="urn:microsoft.com/office/officeart/2008/layout/VerticalCurvedList"/>
    <dgm:cxn modelId="{E0733760-5E4D-104B-82EA-F4DD6BA3337B}" type="presOf" srcId="{AF99E72C-C45F-6D4D-8CF7-29E9BD029A96}" destId="{DBEF2F75-81D5-DF40-9541-0F5AD8EDCECD}" srcOrd="0" destOrd="0" presId="urn:microsoft.com/office/officeart/2008/layout/VerticalCurvedList"/>
    <dgm:cxn modelId="{C50B0D55-1001-634F-A168-2AEEA7D0738E}" type="presOf" srcId="{8BF2D38C-6F3D-694C-879E-96C40A91B86A}" destId="{EA38C258-E01C-E64E-86C3-1B837411012E}" srcOrd="0" destOrd="0" presId="urn:microsoft.com/office/officeart/2008/layout/VerticalCurvedList"/>
    <dgm:cxn modelId="{B02F6071-CC1F-2141-871A-77473262598E}" type="presOf" srcId="{2843607C-83D6-874A-A569-F14B28C2C915}" destId="{9811CD1E-2ACF-1F4A-B37F-932307E721C5}" srcOrd="0" destOrd="0" presId="urn:microsoft.com/office/officeart/2008/layout/VerticalCurvedList"/>
    <dgm:cxn modelId="{1F602566-0711-1844-82D4-124A4A8896A4}" srcId="{F59304B3-0886-6A47-9317-83B93A26D26C}" destId="{7832A16A-3CF4-F643-AE10-B83FBE81E2E1}" srcOrd="0" destOrd="0" parTransId="{17C0C160-FAA7-7B47-B9C4-139A19D2BB03}" sibTransId="{AF99E72C-C45F-6D4D-8CF7-29E9BD029A96}"/>
    <dgm:cxn modelId="{C63C8006-364F-344C-BA5E-68EB5385C649}" srcId="{F59304B3-0886-6A47-9317-83B93A26D26C}" destId="{8BF2D38C-6F3D-694C-879E-96C40A91B86A}" srcOrd="1" destOrd="0" parTransId="{FF1ED769-D772-9744-8790-59A766D77BB8}" sibTransId="{74303674-1982-D840-BC1D-4ABF4869E916}"/>
    <dgm:cxn modelId="{0B87526C-DD77-F547-A347-BA38AA2AE205}" type="presParOf" srcId="{F976FCDA-1798-DA41-A600-84412E3EC83C}" destId="{129CDD5F-D56E-4F42-A904-47E9EED65C3D}" srcOrd="0" destOrd="0" presId="urn:microsoft.com/office/officeart/2008/layout/VerticalCurvedList"/>
    <dgm:cxn modelId="{BA31FEAE-1AE2-7242-BDA0-40E53290F2A0}" type="presParOf" srcId="{129CDD5F-D56E-4F42-A904-47E9EED65C3D}" destId="{5C25C3A4-5CA4-C248-93BD-58670D32526D}" srcOrd="0" destOrd="0" presId="urn:microsoft.com/office/officeart/2008/layout/VerticalCurvedList"/>
    <dgm:cxn modelId="{FF113444-27DA-5E42-BFE1-98B9A006058B}" type="presParOf" srcId="{5C25C3A4-5CA4-C248-93BD-58670D32526D}" destId="{B243730F-7D6D-9146-A535-3AF818734E4C}" srcOrd="0" destOrd="0" presId="urn:microsoft.com/office/officeart/2008/layout/VerticalCurvedList"/>
    <dgm:cxn modelId="{2A793C9C-B29A-0347-A533-D6C32F6097B5}" type="presParOf" srcId="{5C25C3A4-5CA4-C248-93BD-58670D32526D}" destId="{DBEF2F75-81D5-DF40-9541-0F5AD8EDCECD}" srcOrd="1" destOrd="0" presId="urn:microsoft.com/office/officeart/2008/layout/VerticalCurvedList"/>
    <dgm:cxn modelId="{9FDD6D13-794F-254E-B90B-7944BD3F9F62}" type="presParOf" srcId="{5C25C3A4-5CA4-C248-93BD-58670D32526D}" destId="{613C9ADC-9CE8-8F48-B92D-FFA33F5A2F7C}" srcOrd="2" destOrd="0" presId="urn:microsoft.com/office/officeart/2008/layout/VerticalCurvedList"/>
    <dgm:cxn modelId="{8EF85B8E-532A-8647-95BE-D7158593B35C}" type="presParOf" srcId="{5C25C3A4-5CA4-C248-93BD-58670D32526D}" destId="{F5A62775-B880-044D-866B-01CA6A68C2D9}" srcOrd="3" destOrd="0" presId="urn:microsoft.com/office/officeart/2008/layout/VerticalCurvedList"/>
    <dgm:cxn modelId="{AADF84C9-72BB-5C41-9E7B-B8519C1B5750}" type="presParOf" srcId="{129CDD5F-D56E-4F42-A904-47E9EED65C3D}" destId="{750CD62D-B743-EA49-A1C4-2AAB06B6C448}" srcOrd="1" destOrd="0" presId="urn:microsoft.com/office/officeart/2008/layout/VerticalCurvedList"/>
    <dgm:cxn modelId="{E6B0BA21-48C5-1F41-8EB8-E2C2AA495E3A}" type="presParOf" srcId="{129CDD5F-D56E-4F42-A904-47E9EED65C3D}" destId="{C9047C22-491D-0848-AD72-FC3CB120789B}" srcOrd="2" destOrd="0" presId="urn:microsoft.com/office/officeart/2008/layout/VerticalCurvedList"/>
    <dgm:cxn modelId="{DB030AE3-B36B-3146-9251-2BD708AA4312}" type="presParOf" srcId="{C9047C22-491D-0848-AD72-FC3CB120789B}" destId="{1FC11CAE-3514-C44F-9A18-742D357D4BDE}" srcOrd="0" destOrd="0" presId="urn:microsoft.com/office/officeart/2008/layout/VerticalCurvedList"/>
    <dgm:cxn modelId="{F022314A-AA66-5B44-ACB9-BF352CEF1BA8}" type="presParOf" srcId="{129CDD5F-D56E-4F42-A904-47E9EED65C3D}" destId="{EA38C258-E01C-E64E-86C3-1B837411012E}" srcOrd="3" destOrd="0" presId="urn:microsoft.com/office/officeart/2008/layout/VerticalCurvedList"/>
    <dgm:cxn modelId="{87453A00-15B4-5546-B0B6-8A38257A8FA0}" type="presParOf" srcId="{129CDD5F-D56E-4F42-A904-47E9EED65C3D}" destId="{58052231-6BEA-5B4B-9FEB-60BACEA384D5}" srcOrd="4" destOrd="0" presId="urn:microsoft.com/office/officeart/2008/layout/VerticalCurvedList"/>
    <dgm:cxn modelId="{D75BF038-931C-FF43-8A0D-27DEDCE2F047}" type="presParOf" srcId="{58052231-6BEA-5B4B-9FEB-60BACEA384D5}" destId="{BB68F44B-1BBB-1746-9D70-81758DBDB9A6}" srcOrd="0" destOrd="0" presId="urn:microsoft.com/office/officeart/2008/layout/VerticalCurvedList"/>
    <dgm:cxn modelId="{49094812-A3EA-2D42-94D8-F91D3F90E7E8}" type="presParOf" srcId="{129CDD5F-D56E-4F42-A904-47E9EED65C3D}" destId="{9811CD1E-2ACF-1F4A-B37F-932307E721C5}" srcOrd="5" destOrd="0" presId="urn:microsoft.com/office/officeart/2008/layout/VerticalCurvedList"/>
    <dgm:cxn modelId="{2F632D93-A758-4947-A507-E823709D4D28}" type="presParOf" srcId="{129CDD5F-D56E-4F42-A904-47E9EED65C3D}" destId="{1E31B8D8-A754-254B-AE2C-C86F30F30628}" srcOrd="6" destOrd="0" presId="urn:microsoft.com/office/officeart/2008/layout/VerticalCurvedList"/>
    <dgm:cxn modelId="{9CF6203C-063F-A048-8928-B5FF935B8F42}" type="presParOf" srcId="{1E31B8D8-A754-254B-AE2C-C86F30F30628}" destId="{B60ACB99-99B1-8A4A-9293-87664D132C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A3079C-3938-A44A-A5E9-2B88E874C875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F65CA3-9771-EE46-85AB-BBF7F84F1FF4}">
      <dgm:prSet/>
      <dgm:spPr/>
      <dgm:t>
        <a:bodyPr/>
        <a:lstStyle/>
        <a:p>
          <a:pPr rtl="0"/>
          <a:r>
            <a:rPr lang="en-US" dirty="0" smtClean="0"/>
            <a:t>KYC is a process  to obtain information about the identity and address of the customers by the bank while opening account. </a:t>
          </a:r>
          <a:endParaRPr lang="en-US" dirty="0"/>
        </a:p>
      </dgm:t>
    </dgm:pt>
    <dgm:pt modelId="{2219BF0A-B4AA-4B4F-B160-DBE6F0B26EF5}" type="parTrans" cxnId="{23B72F6E-EB20-FD44-AC41-F6BB7A5C711F}">
      <dgm:prSet/>
      <dgm:spPr/>
      <dgm:t>
        <a:bodyPr/>
        <a:lstStyle/>
        <a:p>
          <a:endParaRPr lang="en-US"/>
        </a:p>
      </dgm:t>
    </dgm:pt>
    <dgm:pt modelId="{1E40352B-8745-3C4F-8634-680829A836BF}" type="sibTrans" cxnId="{23B72F6E-EB20-FD44-AC41-F6BB7A5C711F}">
      <dgm:prSet/>
      <dgm:spPr/>
      <dgm:t>
        <a:bodyPr/>
        <a:lstStyle/>
        <a:p>
          <a:endParaRPr lang="en-US"/>
        </a:p>
      </dgm:t>
    </dgm:pt>
    <dgm:pt modelId="{5DB91935-8174-8747-9DD2-AA944D1D31F6}">
      <dgm:prSet/>
      <dgm:spPr/>
      <dgm:t>
        <a:bodyPr/>
        <a:lstStyle/>
        <a:p>
          <a:pPr rtl="0"/>
          <a:r>
            <a:rPr lang="en-US" dirty="0" smtClean="0"/>
            <a:t>Officially Valid KYC Documents are : a) Passport, b) Driving </a:t>
          </a:r>
          <a:r>
            <a:rPr lang="en-US" dirty="0" err="1" smtClean="0"/>
            <a:t>Licence</a:t>
          </a:r>
          <a:r>
            <a:rPr lang="en-US" dirty="0" smtClean="0"/>
            <a:t>,       c) Voters’ Identity Card, d) PAN Card, e) </a:t>
          </a:r>
          <a:r>
            <a:rPr lang="en-US" dirty="0" err="1" smtClean="0"/>
            <a:t>Aadhaar</a:t>
          </a:r>
          <a:r>
            <a:rPr lang="en-US" dirty="0" smtClean="0"/>
            <a:t> Card, f) MNREGA Card. </a:t>
          </a:r>
          <a:endParaRPr lang="en-US" dirty="0"/>
        </a:p>
      </dgm:t>
    </dgm:pt>
    <dgm:pt modelId="{494E6DEA-4677-4A40-AD99-CE879577D61E}" type="parTrans" cxnId="{A1E8C161-7291-254B-90A8-0E59DE549AEC}">
      <dgm:prSet/>
      <dgm:spPr/>
      <dgm:t>
        <a:bodyPr/>
        <a:lstStyle/>
        <a:p>
          <a:endParaRPr lang="en-US"/>
        </a:p>
      </dgm:t>
    </dgm:pt>
    <dgm:pt modelId="{1580C2A1-DB41-C447-8227-FF16A01EE4BE}" type="sibTrans" cxnId="{A1E8C161-7291-254B-90A8-0E59DE549AEC}">
      <dgm:prSet/>
      <dgm:spPr/>
      <dgm:t>
        <a:bodyPr/>
        <a:lstStyle/>
        <a:p>
          <a:endParaRPr lang="en-US"/>
        </a:p>
      </dgm:t>
    </dgm:pt>
    <dgm:pt modelId="{495B987D-FEBC-FE46-8ECC-DB91BE0731C1}">
      <dgm:prSet/>
      <dgm:spPr/>
      <dgm:t>
        <a:bodyPr/>
        <a:lstStyle/>
        <a:p>
          <a:pPr rtl="0"/>
          <a:r>
            <a:rPr lang="en-US" dirty="0" smtClean="0"/>
            <a:t>If these documents also contain the address details, then it would be accepted as ‘proof of address’ also. </a:t>
          </a:r>
          <a:endParaRPr lang="en-US" dirty="0"/>
        </a:p>
      </dgm:t>
    </dgm:pt>
    <dgm:pt modelId="{6098730B-AB2B-1644-A0B3-2BD436B0FA66}" type="parTrans" cxnId="{D980B2DD-A5E0-374B-9A80-8C6F7B1675E3}">
      <dgm:prSet/>
      <dgm:spPr/>
      <dgm:t>
        <a:bodyPr/>
        <a:lstStyle/>
        <a:p>
          <a:endParaRPr lang="en-US"/>
        </a:p>
      </dgm:t>
    </dgm:pt>
    <dgm:pt modelId="{7DA169A5-09FA-F444-8341-B1BC5C59B266}" type="sibTrans" cxnId="{D980B2DD-A5E0-374B-9A80-8C6F7B1675E3}">
      <dgm:prSet/>
      <dgm:spPr/>
      <dgm:t>
        <a:bodyPr/>
        <a:lstStyle/>
        <a:p>
          <a:endParaRPr lang="en-US"/>
        </a:p>
      </dgm:t>
    </dgm:pt>
    <dgm:pt modelId="{FE41DAEE-2FF1-E64F-AB7A-E0FBE2162A23}">
      <dgm:prSet/>
      <dgm:spPr>
        <a:solidFill>
          <a:srgbClr val="FF2600"/>
        </a:solidFill>
      </dgm:spPr>
      <dgm:t>
        <a:bodyPr/>
        <a:lstStyle/>
        <a:p>
          <a:pPr rtl="0"/>
          <a:r>
            <a:rPr lang="en-US" dirty="0" smtClean="0"/>
            <a:t>1</a:t>
          </a:r>
          <a:endParaRPr lang="en-US" dirty="0"/>
        </a:p>
      </dgm:t>
    </dgm:pt>
    <dgm:pt modelId="{AD123811-B8AC-BC49-B744-50B79B1ED046}" type="parTrans" cxnId="{111D1C56-82E9-E548-A2C5-E7F0D3A73775}">
      <dgm:prSet/>
      <dgm:spPr/>
      <dgm:t>
        <a:bodyPr/>
        <a:lstStyle/>
        <a:p>
          <a:endParaRPr lang="en-US"/>
        </a:p>
      </dgm:t>
    </dgm:pt>
    <dgm:pt modelId="{FF100F8A-D678-FE4D-A631-4220E2698C06}" type="sibTrans" cxnId="{111D1C56-82E9-E548-A2C5-E7F0D3A73775}">
      <dgm:prSet/>
      <dgm:spPr/>
      <dgm:t>
        <a:bodyPr/>
        <a:lstStyle/>
        <a:p>
          <a:endParaRPr lang="en-US"/>
        </a:p>
      </dgm:t>
    </dgm:pt>
    <dgm:pt modelId="{57445648-C32A-7F45-962B-3DDDA37CBAB2}">
      <dgm:prSet/>
      <dgm:spPr>
        <a:solidFill>
          <a:srgbClr val="0000FF"/>
        </a:solidFill>
      </dgm:spPr>
      <dgm:t>
        <a:bodyPr/>
        <a:lstStyle/>
        <a:p>
          <a:pPr rtl="0"/>
          <a:r>
            <a:rPr lang="en-US" dirty="0" smtClean="0"/>
            <a:t>2</a:t>
          </a:r>
          <a:endParaRPr lang="en-US" dirty="0"/>
        </a:p>
      </dgm:t>
    </dgm:pt>
    <dgm:pt modelId="{C2E5B230-AE7E-6B42-B223-4C06FC115644}" type="parTrans" cxnId="{3CE35E25-7ED2-BC4F-A153-FEA12808EF8C}">
      <dgm:prSet/>
      <dgm:spPr/>
      <dgm:t>
        <a:bodyPr/>
        <a:lstStyle/>
        <a:p>
          <a:endParaRPr lang="en-US"/>
        </a:p>
      </dgm:t>
    </dgm:pt>
    <dgm:pt modelId="{E097BA50-46D9-D84A-A37A-E924D08DB442}" type="sibTrans" cxnId="{3CE35E25-7ED2-BC4F-A153-FEA12808EF8C}">
      <dgm:prSet/>
      <dgm:spPr/>
      <dgm:t>
        <a:bodyPr/>
        <a:lstStyle/>
        <a:p>
          <a:endParaRPr lang="en-US"/>
        </a:p>
      </dgm:t>
    </dgm:pt>
    <dgm:pt modelId="{754EC69D-8190-7242-97B4-F27F7D589F7E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en-US" dirty="0" smtClean="0"/>
            <a:t>3</a:t>
          </a:r>
          <a:endParaRPr lang="en-US" dirty="0"/>
        </a:p>
      </dgm:t>
    </dgm:pt>
    <dgm:pt modelId="{34A8E5F6-5C8F-DA46-8F27-0FE1AAE1011F}" type="parTrans" cxnId="{BA79109B-5B84-6346-A235-955BAEC3C903}">
      <dgm:prSet/>
      <dgm:spPr/>
      <dgm:t>
        <a:bodyPr/>
        <a:lstStyle/>
        <a:p>
          <a:endParaRPr lang="en-US"/>
        </a:p>
      </dgm:t>
    </dgm:pt>
    <dgm:pt modelId="{2CDF3D35-C348-BE46-BCBE-2953C2A64F0F}" type="sibTrans" cxnId="{BA79109B-5B84-6346-A235-955BAEC3C903}">
      <dgm:prSet/>
      <dgm:spPr/>
      <dgm:t>
        <a:bodyPr/>
        <a:lstStyle/>
        <a:p>
          <a:endParaRPr lang="en-US"/>
        </a:p>
      </dgm:t>
    </dgm:pt>
    <dgm:pt modelId="{39314CC0-6378-DF4E-9894-E43583137673}" type="pres">
      <dgm:prSet presAssocID="{D6A3079C-3938-A44A-A5E9-2B88E874C87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45793D-009C-5C4C-AFC2-56CF6130853B}" type="pres">
      <dgm:prSet presAssocID="{FE41DAEE-2FF1-E64F-AB7A-E0FBE2162A23}" presName="composite" presStyleCnt="0"/>
      <dgm:spPr/>
    </dgm:pt>
    <dgm:pt modelId="{20282175-C0E7-AF4B-8380-06BB21F582F7}" type="pres">
      <dgm:prSet presAssocID="{FE41DAEE-2FF1-E64F-AB7A-E0FBE2162A2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4F234-2B81-914A-A2EB-E191D9F51E89}" type="pres">
      <dgm:prSet presAssocID="{FE41DAEE-2FF1-E64F-AB7A-E0FBE2162A2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BBE25-D18D-A647-99A4-3314BEFAE1BC}" type="pres">
      <dgm:prSet presAssocID="{FF100F8A-D678-FE4D-A631-4220E2698C06}" presName="sp" presStyleCnt="0"/>
      <dgm:spPr/>
    </dgm:pt>
    <dgm:pt modelId="{608E07C1-C02B-FE45-A2E8-C3C9519A74A9}" type="pres">
      <dgm:prSet presAssocID="{57445648-C32A-7F45-962B-3DDDA37CBAB2}" presName="composite" presStyleCnt="0"/>
      <dgm:spPr/>
    </dgm:pt>
    <dgm:pt modelId="{6A73E090-6D01-7246-8D29-6B46FFC43A88}" type="pres">
      <dgm:prSet presAssocID="{57445648-C32A-7F45-962B-3DDDA37CBAB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2DD2C-2578-8643-9650-852727928216}" type="pres">
      <dgm:prSet presAssocID="{57445648-C32A-7F45-962B-3DDDA37CBAB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E3533-D5AB-A741-814D-C89580667DFE}" type="pres">
      <dgm:prSet presAssocID="{E097BA50-46D9-D84A-A37A-E924D08DB442}" presName="sp" presStyleCnt="0"/>
      <dgm:spPr/>
    </dgm:pt>
    <dgm:pt modelId="{181A64DE-E64B-894D-88F0-E6A3F816B43D}" type="pres">
      <dgm:prSet presAssocID="{754EC69D-8190-7242-97B4-F27F7D589F7E}" presName="composite" presStyleCnt="0"/>
      <dgm:spPr/>
    </dgm:pt>
    <dgm:pt modelId="{F537B76B-DC28-BF4F-8157-960B4F4950B4}" type="pres">
      <dgm:prSet presAssocID="{754EC69D-8190-7242-97B4-F27F7D589F7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99B3D-BB83-674C-A4A1-652064A6D596}" type="pres">
      <dgm:prSet presAssocID="{754EC69D-8190-7242-97B4-F27F7D589F7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FE80C4-CB1F-8B4C-B35F-BE712519C98E}" type="presOf" srcId="{FE41DAEE-2FF1-E64F-AB7A-E0FBE2162A23}" destId="{20282175-C0E7-AF4B-8380-06BB21F582F7}" srcOrd="0" destOrd="0" presId="urn:microsoft.com/office/officeart/2005/8/layout/chevron2"/>
    <dgm:cxn modelId="{05E6A843-2EA8-DF4D-B1CE-D072F1036A79}" type="presOf" srcId="{0BF65CA3-9771-EE46-85AB-BBF7F84F1FF4}" destId="{5C14F234-2B81-914A-A2EB-E191D9F51E89}" srcOrd="0" destOrd="0" presId="urn:microsoft.com/office/officeart/2005/8/layout/chevron2"/>
    <dgm:cxn modelId="{111D1C56-82E9-E548-A2C5-E7F0D3A73775}" srcId="{D6A3079C-3938-A44A-A5E9-2B88E874C875}" destId="{FE41DAEE-2FF1-E64F-AB7A-E0FBE2162A23}" srcOrd="0" destOrd="0" parTransId="{AD123811-B8AC-BC49-B744-50B79B1ED046}" sibTransId="{FF100F8A-D678-FE4D-A631-4220E2698C06}"/>
    <dgm:cxn modelId="{335B8F01-DBB4-BF42-B661-5903CA973314}" type="presOf" srcId="{D6A3079C-3938-A44A-A5E9-2B88E874C875}" destId="{39314CC0-6378-DF4E-9894-E43583137673}" srcOrd="0" destOrd="0" presId="urn:microsoft.com/office/officeart/2005/8/layout/chevron2"/>
    <dgm:cxn modelId="{D980B2DD-A5E0-374B-9A80-8C6F7B1675E3}" srcId="{754EC69D-8190-7242-97B4-F27F7D589F7E}" destId="{495B987D-FEBC-FE46-8ECC-DB91BE0731C1}" srcOrd="0" destOrd="0" parTransId="{6098730B-AB2B-1644-A0B3-2BD436B0FA66}" sibTransId="{7DA169A5-09FA-F444-8341-B1BC5C59B266}"/>
    <dgm:cxn modelId="{3CE35E25-7ED2-BC4F-A153-FEA12808EF8C}" srcId="{D6A3079C-3938-A44A-A5E9-2B88E874C875}" destId="{57445648-C32A-7F45-962B-3DDDA37CBAB2}" srcOrd="1" destOrd="0" parTransId="{C2E5B230-AE7E-6B42-B223-4C06FC115644}" sibTransId="{E097BA50-46D9-D84A-A37A-E924D08DB442}"/>
    <dgm:cxn modelId="{BA79109B-5B84-6346-A235-955BAEC3C903}" srcId="{D6A3079C-3938-A44A-A5E9-2B88E874C875}" destId="{754EC69D-8190-7242-97B4-F27F7D589F7E}" srcOrd="2" destOrd="0" parTransId="{34A8E5F6-5C8F-DA46-8F27-0FE1AAE1011F}" sibTransId="{2CDF3D35-C348-BE46-BCBE-2953C2A64F0F}"/>
    <dgm:cxn modelId="{20DE9017-F391-094B-9B51-DCFD7F90C482}" type="presOf" srcId="{5DB91935-8174-8747-9DD2-AA944D1D31F6}" destId="{CE52DD2C-2578-8643-9650-852727928216}" srcOrd="0" destOrd="0" presId="urn:microsoft.com/office/officeart/2005/8/layout/chevron2"/>
    <dgm:cxn modelId="{0B725A33-8662-2B47-96F1-5455470CEB2D}" type="presOf" srcId="{57445648-C32A-7F45-962B-3DDDA37CBAB2}" destId="{6A73E090-6D01-7246-8D29-6B46FFC43A88}" srcOrd="0" destOrd="0" presId="urn:microsoft.com/office/officeart/2005/8/layout/chevron2"/>
    <dgm:cxn modelId="{AB8525A1-29EB-DB46-B1E8-2643ADFE4E9A}" type="presOf" srcId="{495B987D-FEBC-FE46-8ECC-DB91BE0731C1}" destId="{36B99B3D-BB83-674C-A4A1-652064A6D596}" srcOrd="0" destOrd="0" presId="urn:microsoft.com/office/officeart/2005/8/layout/chevron2"/>
    <dgm:cxn modelId="{780D8632-F871-7C44-9EEA-B284ECC1622C}" type="presOf" srcId="{754EC69D-8190-7242-97B4-F27F7D589F7E}" destId="{F537B76B-DC28-BF4F-8157-960B4F4950B4}" srcOrd="0" destOrd="0" presId="urn:microsoft.com/office/officeart/2005/8/layout/chevron2"/>
    <dgm:cxn modelId="{23B72F6E-EB20-FD44-AC41-F6BB7A5C711F}" srcId="{FE41DAEE-2FF1-E64F-AB7A-E0FBE2162A23}" destId="{0BF65CA3-9771-EE46-85AB-BBF7F84F1FF4}" srcOrd="0" destOrd="0" parTransId="{2219BF0A-B4AA-4B4F-B160-DBE6F0B26EF5}" sibTransId="{1E40352B-8745-3C4F-8634-680829A836BF}"/>
    <dgm:cxn modelId="{A1E8C161-7291-254B-90A8-0E59DE549AEC}" srcId="{57445648-C32A-7F45-962B-3DDDA37CBAB2}" destId="{5DB91935-8174-8747-9DD2-AA944D1D31F6}" srcOrd="0" destOrd="0" parTransId="{494E6DEA-4677-4A40-AD99-CE879577D61E}" sibTransId="{1580C2A1-DB41-C447-8227-FF16A01EE4BE}"/>
    <dgm:cxn modelId="{F8285DF9-F604-DD48-B53C-DC46471735CC}" type="presParOf" srcId="{39314CC0-6378-DF4E-9894-E43583137673}" destId="{F645793D-009C-5C4C-AFC2-56CF6130853B}" srcOrd="0" destOrd="0" presId="urn:microsoft.com/office/officeart/2005/8/layout/chevron2"/>
    <dgm:cxn modelId="{58A6DA16-02DF-3D48-BF20-C29BF7F8EEE6}" type="presParOf" srcId="{F645793D-009C-5C4C-AFC2-56CF6130853B}" destId="{20282175-C0E7-AF4B-8380-06BB21F582F7}" srcOrd="0" destOrd="0" presId="urn:microsoft.com/office/officeart/2005/8/layout/chevron2"/>
    <dgm:cxn modelId="{3BE7CDEB-0B42-A44A-9F30-44E51F8E008D}" type="presParOf" srcId="{F645793D-009C-5C4C-AFC2-56CF6130853B}" destId="{5C14F234-2B81-914A-A2EB-E191D9F51E89}" srcOrd="1" destOrd="0" presId="urn:microsoft.com/office/officeart/2005/8/layout/chevron2"/>
    <dgm:cxn modelId="{7995D4D3-A79D-BD45-9084-11D750DB9FFF}" type="presParOf" srcId="{39314CC0-6378-DF4E-9894-E43583137673}" destId="{EBBBBE25-D18D-A647-99A4-3314BEFAE1BC}" srcOrd="1" destOrd="0" presId="urn:microsoft.com/office/officeart/2005/8/layout/chevron2"/>
    <dgm:cxn modelId="{593ADDD5-5A3D-E74A-BEAA-905EE9E950A4}" type="presParOf" srcId="{39314CC0-6378-DF4E-9894-E43583137673}" destId="{608E07C1-C02B-FE45-A2E8-C3C9519A74A9}" srcOrd="2" destOrd="0" presId="urn:microsoft.com/office/officeart/2005/8/layout/chevron2"/>
    <dgm:cxn modelId="{6DCD1316-D428-C34A-83F8-F7928030E5DC}" type="presParOf" srcId="{608E07C1-C02B-FE45-A2E8-C3C9519A74A9}" destId="{6A73E090-6D01-7246-8D29-6B46FFC43A88}" srcOrd="0" destOrd="0" presId="urn:microsoft.com/office/officeart/2005/8/layout/chevron2"/>
    <dgm:cxn modelId="{CA89CB70-93BB-BC46-83C5-BAF3C26D3BC9}" type="presParOf" srcId="{608E07C1-C02B-FE45-A2E8-C3C9519A74A9}" destId="{CE52DD2C-2578-8643-9650-852727928216}" srcOrd="1" destOrd="0" presId="urn:microsoft.com/office/officeart/2005/8/layout/chevron2"/>
    <dgm:cxn modelId="{2A93ED17-0EFE-C744-AF08-9FB7EA31FA1B}" type="presParOf" srcId="{39314CC0-6378-DF4E-9894-E43583137673}" destId="{AE0E3533-D5AB-A741-814D-C89580667DFE}" srcOrd="3" destOrd="0" presId="urn:microsoft.com/office/officeart/2005/8/layout/chevron2"/>
    <dgm:cxn modelId="{41EA1690-9001-6C44-B025-72EFEAC515B4}" type="presParOf" srcId="{39314CC0-6378-DF4E-9894-E43583137673}" destId="{181A64DE-E64B-894D-88F0-E6A3F816B43D}" srcOrd="4" destOrd="0" presId="urn:microsoft.com/office/officeart/2005/8/layout/chevron2"/>
    <dgm:cxn modelId="{063FCA6C-6386-974D-89D9-7B927A010765}" type="presParOf" srcId="{181A64DE-E64B-894D-88F0-E6A3F816B43D}" destId="{F537B76B-DC28-BF4F-8157-960B4F4950B4}" srcOrd="0" destOrd="0" presId="urn:microsoft.com/office/officeart/2005/8/layout/chevron2"/>
    <dgm:cxn modelId="{0273B43E-B8F1-284A-8F70-B76B90C4EC5C}" type="presParOf" srcId="{181A64DE-E64B-894D-88F0-E6A3F816B43D}" destId="{36B99B3D-BB83-674C-A4A1-652064A6D5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455053-69BA-429E-9634-5668D9A1DD33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</dgm:pt>
    <dgm:pt modelId="{2B9DFFD3-CDE7-459D-B79F-DEFAD5F95AA5}">
      <dgm:prSet phldrT="[Text]"/>
      <dgm:spPr/>
      <dgm:t>
        <a:bodyPr/>
        <a:lstStyle/>
        <a:p>
          <a:pPr algn="just"/>
          <a:r>
            <a:rPr lang="en-IN" b="1" dirty="0" smtClean="0">
              <a:solidFill>
                <a:schemeClr val="tx1"/>
              </a:solidFill>
            </a:rPr>
            <a:t>Any Indian Citizen who has a business plan for a non-farm sector income generating activity such as manufacturing, processing, trading or service sector and whose credit need is less than 10 lakh .</a:t>
          </a:r>
          <a:endParaRPr lang="en-US" b="1" dirty="0">
            <a:solidFill>
              <a:schemeClr val="tx1"/>
            </a:solidFill>
          </a:endParaRPr>
        </a:p>
      </dgm:t>
    </dgm:pt>
    <dgm:pt modelId="{3759AF08-42D0-4F5A-B1A8-7ABB7DB6D951}" type="parTrans" cxnId="{DCFE228A-4603-48E8-A0AD-992AE42F5356}">
      <dgm:prSet/>
      <dgm:spPr/>
      <dgm:t>
        <a:bodyPr/>
        <a:lstStyle/>
        <a:p>
          <a:endParaRPr lang="en-US"/>
        </a:p>
      </dgm:t>
    </dgm:pt>
    <dgm:pt modelId="{74AB306D-9BDC-43E2-8B0E-C73B5CCB35CB}" type="sibTrans" cxnId="{DCFE228A-4603-48E8-A0AD-992AE42F5356}">
      <dgm:prSet/>
      <dgm:spPr/>
      <dgm:t>
        <a:bodyPr/>
        <a:lstStyle/>
        <a:p>
          <a:endParaRPr lang="en-US"/>
        </a:p>
      </dgm:t>
    </dgm:pt>
    <dgm:pt modelId="{2BD4469C-D8F6-490F-A012-16EDCB478F12}">
      <dgm:prSet phldrT="[Text]"/>
      <dgm:spPr/>
      <dgm:t>
        <a:bodyPr/>
        <a:lstStyle/>
        <a:p>
          <a:pPr algn="just"/>
          <a:r>
            <a:rPr lang="en-IN" b="1" dirty="0" smtClean="0">
              <a:solidFill>
                <a:schemeClr val="tx1"/>
              </a:solidFill>
            </a:rPr>
            <a:t>MUDRA Card will be a </a:t>
          </a:r>
          <a:r>
            <a:rPr lang="en-IN" b="1" dirty="0" err="1" smtClean="0">
              <a:solidFill>
                <a:schemeClr val="tx1"/>
              </a:solidFill>
            </a:rPr>
            <a:t>RuPay</a:t>
          </a:r>
          <a:r>
            <a:rPr lang="en-IN" b="1" dirty="0" smtClean="0">
              <a:solidFill>
                <a:schemeClr val="tx1"/>
              </a:solidFill>
            </a:rPr>
            <a:t> Debit Card which will provide a facility of working capital arrangement in the form of OD, it can be used at ATM, Bank </a:t>
          </a:r>
          <a:r>
            <a:rPr lang="en-IN" b="1" dirty="0" err="1" smtClean="0">
              <a:solidFill>
                <a:schemeClr val="tx1"/>
              </a:solidFill>
            </a:rPr>
            <a:t>Mitra</a:t>
          </a:r>
          <a:r>
            <a:rPr lang="en-IN" b="1" dirty="0" smtClean="0">
              <a:solidFill>
                <a:schemeClr val="tx1"/>
              </a:solidFill>
            </a:rPr>
            <a:t> &amp; </a:t>
          </a:r>
          <a:r>
            <a:rPr lang="en-IN" b="1" dirty="0" err="1" smtClean="0">
              <a:solidFill>
                <a:schemeClr val="tx1"/>
              </a:solidFill>
            </a:rPr>
            <a:t>PoS.</a:t>
          </a:r>
          <a:r>
            <a:rPr lang="en-IN" b="1" dirty="0" smtClean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90C99603-F51C-4F36-BC43-557919B44AFD}" type="parTrans" cxnId="{7F6ED353-56F0-4977-9492-6692DEF0656B}">
      <dgm:prSet/>
      <dgm:spPr/>
      <dgm:t>
        <a:bodyPr/>
        <a:lstStyle/>
        <a:p>
          <a:endParaRPr lang="en-US"/>
        </a:p>
      </dgm:t>
    </dgm:pt>
    <dgm:pt modelId="{E49DFA2D-BC4A-4DF7-AD22-596F202E39B0}" type="sibTrans" cxnId="{7F6ED353-56F0-4977-9492-6692DEF0656B}">
      <dgm:prSet/>
      <dgm:spPr/>
      <dgm:t>
        <a:bodyPr/>
        <a:lstStyle/>
        <a:p>
          <a:endParaRPr lang="en-US"/>
        </a:p>
      </dgm:t>
    </dgm:pt>
    <dgm:pt modelId="{244F38A8-E4DB-4022-9DD1-53D61A7D9A9E}" type="pres">
      <dgm:prSet presAssocID="{16455053-69BA-429E-9634-5668D9A1DD33}" presName="Name0" presStyleCnt="0">
        <dgm:presLayoutVars>
          <dgm:dir/>
          <dgm:resizeHandles val="exact"/>
        </dgm:presLayoutVars>
      </dgm:prSet>
      <dgm:spPr/>
    </dgm:pt>
    <dgm:pt modelId="{E5F92525-C533-4607-BCE0-CE4F4790AF0A}" type="pres">
      <dgm:prSet presAssocID="{16455053-69BA-429E-9634-5668D9A1DD33}" presName="bkgdShp" presStyleLbl="alignAccFollowNode1" presStyleIdx="0" presStyleCnt="1"/>
      <dgm:spPr/>
    </dgm:pt>
    <dgm:pt modelId="{368F49ED-5E93-4810-A1C5-DAABE315AF8A}" type="pres">
      <dgm:prSet presAssocID="{16455053-69BA-429E-9634-5668D9A1DD33}" presName="linComp" presStyleCnt="0"/>
      <dgm:spPr/>
    </dgm:pt>
    <dgm:pt modelId="{ED007F9E-EFFC-4DFF-89C3-E0F46593EB2E}" type="pres">
      <dgm:prSet presAssocID="{2B9DFFD3-CDE7-459D-B79F-DEFAD5F95AA5}" presName="compNode" presStyleCnt="0"/>
      <dgm:spPr/>
    </dgm:pt>
    <dgm:pt modelId="{DE1288CE-F449-47F9-A3B4-EB2F6B792D25}" type="pres">
      <dgm:prSet presAssocID="{2B9DFFD3-CDE7-459D-B79F-DEFAD5F95AA5}" presName="node" presStyleLbl="node1" presStyleIdx="0" presStyleCnt="2" custLinFactNeighborX="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8F8F3-6BD7-48D7-B6E6-8742CF38CBE5}" type="pres">
      <dgm:prSet presAssocID="{2B9DFFD3-CDE7-459D-B79F-DEFAD5F95AA5}" presName="invisiNode" presStyleLbl="node1" presStyleIdx="0" presStyleCnt="2"/>
      <dgm:spPr/>
    </dgm:pt>
    <dgm:pt modelId="{350D4DC5-4C48-418F-82F9-AE620AD5D44B}" type="pres">
      <dgm:prSet presAssocID="{2B9DFFD3-CDE7-459D-B79F-DEFAD5F95AA5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77F342F-86CC-4E8E-9370-4CDDDC990821}" type="pres">
      <dgm:prSet presAssocID="{74AB306D-9BDC-43E2-8B0E-C73B5CCB35C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89C5F88-DF01-42DF-B52F-11B0B31D4D97}" type="pres">
      <dgm:prSet presAssocID="{2BD4469C-D8F6-490F-A012-16EDCB478F12}" presName="compNode" presStyleCnt="0"/>
      <dgm:spPr/>
    </dgm:pt>
    <dgm:pt modelId="{AF9CD6A4-1919-4512-A3BE-D13DD0ED559E}" type="pres">
      <dgm:prSet presAssocID="{2BD4469C-D8F6-490F-A012-16EDCB478F1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B26FA-A856-45B1-958F-F15A6845562B}" type="pres">
      <dgm:prSet presAssocID="{2BD4469C-D8F6-490F-A012-16EDCB478F12}" presName="invisiNode" presStyleLbl="node1" presStyleIdx="1" presStyleCnt="2"/>
      <dgm:spPr/>
    </dgm:pt>
    <dgm:pt modelId="{EB861EA0-A05C-4CDD-9FF0-0F2D6225FEEB}" type="pres">
      <dgm:prSet presAssocID="{2BD4469C-D8F6-490F-A012-16EDCB478F12}" presName="imagNode" presStyleLbl="fgImgPlace1" presStyleIdx="1" presStyleCnt="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7" t="-108" r="-147" b="-108"/>
          </a:stretch>
        </a:blipFill>
      </dgm:spPr>
    </dgm:pt>
  </dgm:ptLst>
  <dgm:cxnLst>
    <dgm:cxn modelId="{D6B3E3CE-50FC-4741-BF72-6A734F234963}" type="presOf" srcId="{2BD4469C-D8F6-490F-A012-16EDCB478F12}" destId="{AF9CD6A4-1919-4512-A3BE-D13DD0ED559E}" srcOrd="0" destOrd="0" presId="urn:microsoft.com/office/officeart/2005/8/layout/pList2"/>
    <dgm:cxn modelId="{DCFE228A-4603-48E8-A0AD-992AE42F5356}" srcId="{16455053-69BA-429E-9634-5668D9A1DD33}" destId="{2B9DFFD3-CDE7-459D-B79F-DEFAD5F95AA5}" srcOrd="0" destOrd="0" parTransId="{3759AF08-42D0-4F5A-B1A8-7ABB7DB6D951}" sibTransId="{74AB306D-9BDC-43E2-8B0E-C73B5CCB35CB}"/>
    <dgm:cxn modelId="{8B2C4944-00C1-4C06-8F07-FB36C8B8701A}" type="presOf" srcId="{74AB306D-9BDC-43E2-8B0E-C73B5CCB35CB}" destId="{377F342F-86CC-4E8E-9370-4CDDDC990821}" srcOrd="0" destOrd="0" presId="urn:microsoft.com/office/officeart/2005/8/layout/pList2"/>
    <dgm:cxn modelId="{225048CD-3BBA-4026-A8FE-CF132EA875BC}" type="presOf" srcId="{16455053-69BA-429E-9634-5668D9A1DD33}" destId="{244F38A8-E4DB-4022-9DD1-53D61A7D9A9E}" srcOrd="0" destOrd="0" presId="urn:microsoft.com/office/officeart/2005/8/layout/pList2"/>
    <dgm:cxn modelId="{7F6ED353-56F0-4977-9492-6692DEF0656B}" srcId="{16455053-69BA-429E-9634-5668D9A1DD33}" destId="{2BD4469C-D8F6-490F-A012-16EDCB478F12}" srcOrd="1" destOrd="0" parTransId="{90C99603-F51C-4F36-BC43-557919B44AFD}" sibTransId="{E49DFA2D-BC4A-4DF7-AD22-596F202E39B0}"/>
    <dgm:cxn modelId="{74FCFA16-F29A-4FDB-97BC-7EC1C2CB8056}" type="presOf" srcId="{2B9DFFD3-CDE7-459D-B79F-DEFAD5F95AA5}" destId="{DE1288CE-F449-47F9-A3B4-EB2F6B792D25}" srcOrd="0" destOrd="0" presId="urn:microsoft.com/office/officeart/2005/8/layout/pList2"/>
    <dgm:cxn modelId="{8191E921-C21B-46C9-8C49-2EFC27613C73}" type="presParOf" srcId="{244F38A8-E4DB-4022-9DD1-53D61A7D9A9E}" destId="{E5F92525-C533-4607-BCE0-CE4F4790AF0A}" srcOrd="0" destOrd="0" presId="urn:microsoft.com/office/officeart/2005/8/layout/pList2"/>
    <dgm:cxn modelId="{D5BF2022-CD29-4A12-89E5-F2BD3A5526EC}" type="presParOf" srcId="{244F38A8-E4DB-4022-9DD1-53D61A7D9A9E}" destId="{368F49ED-5E93-4810-A1C5-DAABE315AF8A}" srcOrd="1" destOrd="0" presId="urn:microsoft.com/office/officeart/2005/8/layout/pList2"/>
    <dgm:cxn modelId="{7EFC786E-1B59-4094-8AF8-200CE36D8E5F}" type="presParOf" srcId="{368F49ED-5E93-4810-A1C5-DAABE315AF8A}" destId="{ED007F9E-EFFC-4DFF-89C3-E0F46593EB2E}" srcOrd="0" destOrd="0" presId="urn:microsoft.com/office/officeart/2005/8/layout/pList2"/>
    <dgm:cxn modelId="{9CB88F90-3619-4AC8-80C8-56070F9F2ECA}" type="presParOf" srcId="{ED007F9E-EFFC-4DFF-89C3-E0F46593EB2E}" destId="{DE1288CE-F449-47F9-A3B4-EB2F6B792D25}" srcOrd="0" destOrd="0" presId="urn:microsoft.com/office/officeart/2005/8/layout/pList2"/>
    <dgm:cxn modelId="{22713BF7-DC66-43E6-B8AE-5F66626CEE78}" type="presParOf" srcId="{ED007F9E-EFFC-4DFF-89C3-E0F46593EB2E}" destId="{0F48F8F3-6BD7-48D7-B6E6-8742CF38CBE5}" srcOrd="1" destOrd="0" presId="urn:microsoft.com/office/officeart/2005/8/layout/pList2"/>
    <dgm:cxn modelId="{E8BC44CC-981E-4F3D-96FC-CA4C3E34B007}" type="presParOf" srcId="{ED007F9E-EFFC-4DFF-89C3-E0F46593EB2E}" destId="{350D4DC5-4C48-418F-82F9-AE620AD5D44B}" srcOrd="2" destOrd="0" presId="urn:microsoft.com/office/officeart/2005/8/layout/pList2"/>
    <dgm:cxn modelId="{74B41606-D4EF-40DC-9720-34EE33F4C82C}" type="presParOf" srcId="{368F49ED-5E93-4810-A1C5-DAABE315AF8A}" destId="{377F342F-86CC-4E8E-9370-4CDDDC990821}" srcOrd="1" destOrd="0" presId="urn:microsoft.com/office/officeart/2005/8/layout/pList2"/>
    <dgm:cxn modelId="{6AAA929F-3A0F-4FA7-B676-8C2C6C562226}" type="presParOf" srcId="{368F49ED-5E93-4810-A1C5-DAABE315AF8A}" destId="{489C5F88-DF01-42DF-B52F-11B0B31D4D97}" srcOrd="2" destOrd="0" presId="urn:microsoft.com/office/officeart/2005/8/layout/pList2"/>
    <dgm:cxn modelId="{4B9D3C05-2F23-4A05-B209-34C137918FAD}" type="presParOf" srcId="{489C5F88-DF01-42DF-B52F-11B0B31D4D97}" destId="{AF9CD6A4-1919-4512-A3BE-D13DD0ED559E}" srcOrd="0" destOrd="0" presId="urn:microsoft.com/office/officeart/2005/8/layout/pList2"/>
    <dgm:cxn modelId="{2AA2B459-21D2-4CFC-A607-9D6ACCED98F3}" type="presParOf" srcId="{489C5F88-DF01-42DF-B52F-11B0B31D4D97}" destId="{E4FB26FA-A856-45B1-958F-F15A6845562B}" srcOrd="1" destOrd="0" presId="urn:microsoft.com/office/officeart/2005/8/layout/pList2"/>
    <dgm:cxn modelId="{46E2EC10-B856-4C62-979C-9F34000904F3}" type="presParOf" srcId="{489C5F88-DF01-42DF-B52F-11B0B31D4D97}" destId="{EB861EA0-A05C-4CDD-9FF0-0F2D6225FEE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D730EA-2975-4E31-B21C-C1CCB25CE1B1}" type="doc">
      <dgm:prSet loTypeId="urn:microsoft.com/office/officeart/2008/layout/IncreasingCircleProces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3811B9F-E633-4A91-B711-A3A41D0DCBC0}">
      <dgm:prSet phldrT="[Text]" custT="1"/>
      <dgm:spPr/>
      <dgm:t>
        <a:bodyPr/>
        <a:lstStyle/>
        <a:p>
          <a:r>
            <a:rPr lang="en-US" sz="1600" b="1" dirty="0" err="1" smtClean="0"/>
            <a:t>Shishu</a:t>
          </a:r>
          <a:endParaRPr lang="en-US" sz="1600" dirty="0"/>
        </a:p>
      </dgm:t>
    </dgm:pt>
    <dgm:pt modelId="{7CBCB14B-B5A2-42D4-9BD7-DAA1BEB52429}" type="parTrans" cxnId="{6E8C1F21-7ADE-42BD-870B-07F69C9A385F}">
      <dgm:prSet/>
      <dgm:spPr/>
      <dgm:t>
        <a:bodyPr/>
        <a:lstStyle/>
        <a:p>
          <a:endParaRPr lang="en-US"/>
        </a:p>
      </dgm:t>
    </dgm:pt>
    <dgm:pt modelId="{35F3C0EC-D2BF-4F74-8914-12565154B4B9}" type="sibTrans" cxnId="{6E8C1F21-7ADE-42BD-870B-07F69C9A385F}">
      <dgm:prSet/>
      <dgm:spPr/>
      <dgm:t>
        <a:bodyPr/>
        <a:lstStyle/>
        <a:p>
          <a:endParaRPr lang="en-US"/>
        </a:p>
      </dgm:t>
    </dgm:pt>
    <dgm:pt modelId="{DDAD1306-515A-4A7C-9D99-B9C1C7999CDF}">
      <dgm:prSet phldrT="[Text]" custT="1"/>
      <dgm:spPr/>
      <dgm:t>
        <a:bodyPr/>
        <a:lstStyle/>
        <a:p>
          <a:r>
            <a:rPr lang="en-US" sz="1400" b="1" dirty="0" err="1" smtClean="0">
              <a:solidFill>
                <a:schemeClr val="accent4">
                  <a:lumMod val="50000"/>
                </a:schemeClr>
              </a:solidFill>
            </a:rPr>
            <a:t>Upto</a:t>
          </a:r>
          <a:r>
            <a:rPr lang="en-US" sz="1400" b="1" dirty="0" smtClean="0">
              <a:solidFill>
                <a:schemeClr val="accent4">
                  <a:lumMod val="50000"/>
                </a:schemeClr>
              </a:solidFill>
            </a:rPr>
            <a:t> Rs.50,000/-</a:t>
          </a:r>
          <a:endParaRPr lang="en-US" sz="1400" b="1" dirty="0">
            <a:solidFill>
              <a:schemeClr val="accent4">
                <a:lumMod val="50000"/>
              </a:schemeClr>
            </a:solidFill>
          </a:endParaRPr>
        </a:p>
      </dgm:t>
    </dgm:pt>
    <dgm:pt modelId="{501EF44A-1353-4DAD-8F1E-9808B211315B}" type="parTrans" cxnId="{ADC6CE84-A705-47B8-BF8A-B725BDDEBA53}">
      <dgm:prSet/>
      <dgm:spPr/>
      <dgm:t>
        <a:bodyPr/>
        <a:lstStyle/>
        <a:p>
          <a:endParaRPr lang="en-US"/>
        </a:p>
      </dgm:t>
    </dgm:pt>
    <dgm:pt modelId="{94AF580D-47E2-4AE7-9847-B65E70F7254F}" type="sibTrans" cxnId="{ADC6CE84-A705-47B8-BF8A-B725BDDEBA53}">
      <dgm:prSet/>
      <dgm:spPr/>
      <dgm:t>
        <a:bodyPr/>
        <a:lstStyle/>
        <a:p>
          <a:endParaRPr lang="en-US"/>
        </a:p>
      </dgm:t>
    </dgm:pt>
    <dgm:pt modelId="{E8BF6931-0E0F-4529-AC81-BAD5EB0ADB35}">
      <dgm:prSet phldrT="[Text]" custT="1"/>
      <dgm:spPr/>
      <dgm:t>
        <a:bodyPr/>
        <a:lstStyle/>
        <a:p>
          <a:r>
            <a:rPr lang="en-US" sz="1600" b="1" dirty="0" smtClean="0"/>
            <a:t>Kishore</a:t>
          </a:r>
          <a:endParaRPr lang="en-US" sz="1600" b="1" dirty="0"/>
        </a:p>
      </dgm:t>
    </dgm:pt>
    <dgm:pt modelId="{F2F272E8-B08B-4DC7-A9CD-6666D646FB96}" type="parTrans" cxnId="{4F3AE589-1AD5-4606-9C06-3F6DB752A887}">
      <dgm:prSet/>
      <dgm:spPr/>
      <dgm:t>
        <a:bodyPr/>
        <a:lstStyle/>
        <a:p>
          <a:endParaRPr lang="en-US"/>
        </a:p>
      </dgm:t>
    </dgm:pt>
    <dgm:pt modelId="{EF9405E1-3221-4F1F-BAF9-82D2DB1AF70D}" type="sibTrans" cxnId="{4F3AE589-1AD5-4606-9C06-3F6DB752A887}">
      <dgm:prSet/>
      <dgm:spPr/>
      <dgm:t>
        <a:bodyPr/>
        <a:lstStyle/>
        <a:p>
          <a:endParaRPr lang="en-US"/>
        </a:p>
      </dgm:t>
    </dgm:pt>
    <dgm:pt modelId="{59BAE69D-A232-459F-B322-48D7A0D84F6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2">
                  <a:lumMod val="75000"/>
                </a:schemeClr>
              </a:solidFill>
            </a:rPr>
            <a:t>Rs.50,000 – 5  Lakh</a:t>
          </a:r>
          <a:endParaRPr lang="en-US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4E998210-65CA-465B-A187-CA0DF3BA03B5}" type="parTrans" cxnId="{19C09325-0EF7-48DD-BE73-C9E9D922E1D8}">
      <dgm:prSet/>
      <dgm:spPr/>
      <dgm:t>
        <a:bodyPr/>
        <a:lstStyle/>
        <a:p>
          <a:endParaRPr lang="en-US"/>
        </a:p>
      </dgm:t>
    </dgm:pt>
    <dgm:pt modelId="{0DDE5700-9951-4A06-8169-16677FA92773}" type="sibTrans" cxnId="{19C09325-0EF7-48DD-BE73-C9E9D922E1D8}">
      <dgm:prSet/>
      <dgm:spPr/>
      <dgm:t>
        <a:bodyPr/>
        <a:lstStyle/>
        <a:p>
          <a:endParaRPr lang="en-US"/>
        </a:p>
      </dgm:t>
    </dgm:pt>
    <dgm:pt modelId="{BF4EB2CC-A4F2-4010-AE04-1AB9019984C3}">
      <dgm:prSet phldrT="[Text]" custT="1"/>
      <dgm:spPr/>
      <dgm:t>
        <a:bodyPr/>
        <a:lstStyle/>
        <a:p>
          <a:r>
            <a:rPr lang="en-US" sz="1600" b="1" dirty="0" err="1" smtClean="0"/>
            <a:t>Tarun</a:t>
          </a:r>
          <a:endParaRPr lang="en-US" sz="1600" b="1" dirty="0"/>
        </a:p>
      </dgm:t>
    </dgm:pt>
    <dgm:pt modelId="{D2622BF2-8260-4CA7-9915-9F8968E00A0A}" type="parTrans" cxnId="{AAC5D1A5-097C-48BB-826C-A287F204CEBF}">
      <dgm:prSet/>
      <dgm:spPr/>
      <dgm:t>
        <a:bodyPr/>
        <a:lstStyle/>
        <a:p>
          <a:endParaRPr lang="en-US"/>
        </a:p>
      </dgm:t>
    </dgm:pt>
    <dgm:pt modelId="{ED99FB70-4520-48B1-AE51-32A58CAAFF0B}" type="sibTrans" cxnId="{AAC5D1A5-097C-48BB-826C-A287F204CEBF}">
      <dgm:prSet/>
      <dgm:spPr/>
      <dgm:t>
        <a:bodyPr/>
        <a:lstStyle/>
        <a:p>
          <a:endParaRPr lang="en-US"/>
        </a:p>
      </dgm:t>
    </dgm:pt>
    <dgm:pt modelId="{72BAE7EF-65F1-4151-B536-070BFB67F8E1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accent2">
                  <a:lumMod val="50000"/>
                </a:schemeClr>
              </a:solidFill>
            </a:rPr>
            <a:t>Rs.5 lakh – 10 Lakh</a:t>
          </a:r>
          <a:endParaRPr lang="en-US" sz="1400" b="1" dirty="0">
            <a:solidFill>
              <a:schemeClr val="accent2">
                <a:lumMod val="50000"/>
              </a:schemeClr>
            </a:solidFill>
          </a:endParaRPr>
        </a:p>
      </dgm:t>
    </dgm:pt>
    <dgm:pt modelId="{BA5D551A-F54E-4183-81AC-E8247550887B}" type="parTrans" cxnId="{75932914-5BFB-4623-BA18-EF61943D2460}">
      <dgm:prSet/>
      <dgm:spPr/>
      <dgm:t>
        <a:bodyPr/>
        <a:lstStyle/>
        <a:p>
          <a:endParaRPr lang="en-US"/>
        </a:p>
      </dgm:t>
    </dgm:pt>
    <dgm:pt modelId="{E47702CD-2229-4B30-B870-CB0A33E7C14B}" type="sibTrans" cxnId="{75932914-5BFB-4623-BA18-EF61943D2460}">
      <dgm:prSet/>
      <dgm:spPr/>
      <dgm:t>
        <a:bodyPr/>
        <a:lstStyle/>
        <a:p>
          <a:endParaRPr lang="en-US"/>
        </a:p>
      </dgm:t>
    </dgm:pt>
    <dgm:pt modelId="{BB8C3D6F-D4D2-45B5-8189-FCF38D2B2A86}" type="pres">
      <dgm:prSet presAssocID="{77D730EA-2975-4E31-B21C-C1CCB25CE1B1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BFD6C2A-817F-481F-AC74-717322505267}" type="pres">
      <dgm:prSet presAssocID="{C3811B9F-E633-4A91-B711-A3A41D0DCBC0}" presName="composite" presStyleCnt="0"/>
      <dgm:spPr/>
    </dgm:pt>
    <dgm:pt modelId="{B46218C4-290F-49BC-997D-E28E54332F1E}" type="pres">
      <dgm:prSet presAssocID="{C3811B9F-E633-4A91-B711-A3A41D0DCBC0}" presName="BackAccent" presStyleLbl="bgShp" presStyleIdx="0" presStyleCnt="3" custScaleX="201494" custScaleY="164998"/>
      <dgm:spPr/>
    </dgm:pt>
    <dgm:pt modelId="{D3C56FA6-24FE-4F16-8FF2-B41B8B91D28D}" type="pres">
      <dgm:prSet presAssocID="{C3811B9F-E633-4A91-B711-A3A41D0DCBC0}" presName="Accent" presStyleLbl="alignNode1" presStyleIdx="0" presStyleCnt="3"/>
      <dgm:spPr/>
    </dgm:pt>
    <dgm:pt modelId="{C930CA45-925A-4A59-833E-F60B91766E13}" type="pres">
      <dgm:prSet presAssocID="{C3811B9F-E633-4A91-B711-A3A41D0DCBC0}" presName="Child" presStyleLbl="revTx" presStyleIdx="0" presStyleCnt="6" custScaleX="196121" custScaleY="731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3070E-8D93-4FBA-8D24-FEB3454B946E}" type="pres">
      <dgm:prSet presAssocID="{C3811B9F-E633-4A91-B711-A3A41D0DCBC0}" presName="Parent" presStyleLbl="revTx" presStyleIdx="1" presStyleCnt="6" custScaleX="155462" custLinFactNeighborX="32806" custLinFactNeighborY="-3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FED1E-FAB9-41BF-BECE-979489E773F5}" type="pres">
      <dgm:prSet presAssocID="{35F3C0EC-D2BF-4F74-8914-12565154B4B9}" presName="sibTrans" presStyleCnt="0"/>
      <dgm:spPr/>
    </dgm:pt>
    <dgm:pt modelId="{34BA6008-200E-465C-9E7D-485B8C608717}" type="pres">
      <dgm:prSet presAssocID="{E8BF6931-0E0F-4529-AC81-BAD5EB0ADB35}" presName="composite" presStyleCnt="0"/>
      <dgm:spPr/>
    </dgm:pt>
    <dgm:pt modelId="{B12F580A-2366-441A-805B-4362C6DFC9DC}" type="pres">
      <dgm:prSet presAssocID="{E8BF6931-0E0F-4529-AC81-BAD5EB0ADB35}" presName="BackAccent" presStyleLbl="bgShp" presStyleIdx="1" presStyleCnt="3"/>
      <dgm:spPr/>
    </dgm:pt>
    <dgm:pt modelId="{86673D82-3B62-4707-A3E1-4F5E9F76DCDC}" type="pres">
      <dgm:prSet presAssocID="{E8BF6931-0E0F-4529-AC81-BAD5EB0ADB35}" presName="Accent" presStyleLbl="alignNode1" presStyleIdx="1" presStyleCnt="3" custScaleX="221302" custScaleY="195698"/>
      <dgm:spPr/>
    </dgm:pt>
    <dgm:pt modelId="{C6154555-FD7B-4166-A534-EE4B8C6BF9EC}" type="pres">
      <dgm:prSet presAssocID="{E8BF6931-0E0F-4529-AC81-BAD5EB0ADB35}" presName="Child" presStyleLbl="revTx" presStyleIdx="2" presStyleCnt="6" custScaleX="232796" custScaleY="78345" custLinFactNeighborX="9526" custLinFactNeighborY="45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D7D27-B0D1-400A-A3D8-31C602F2C811}" type="pres">
      <dgm:prSet presAssocID="{E8BF6931-0E0F-4529-AC81-BAD5EB0ADB35}" presName="Parent" presStyleLbl="revTx" presStyleIdx="3" presStyleCnt="6" custScaleX="159072" custScaleY="110404" custLinFactNeighborX="34061" custLinFactNeighborY="10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5945B-C8CD-4920-995F-5F85AA5E84B3}" type="pres">
      <dgm:prSet presAssocID="{EF9405E1-3221-4F1F-BAF9-82D2DB1AF70D}" presName="sibTrans" presStyleCnt="0"/>
      <dgm:spPr/>
    </dgm:pt>
    <dgm:pt modelId="{745AD0B2-C645-41AD-85F6-29C817C36337}" type="pres">
      <dgm:prSet presAssocID="{BF4EB2CC-A4F2-4010-AE04-1AB9019984C3}" presName="composite" presStyleCnt="0"/>
      <dgm:spPr/>
    </dgm:pt>
    <dgm:pt modelId="{BFEC45AF-59B0-4A99-8302-F58820A0BD3B}" type="pres">
      <dgm:prSet presAssocID="{BF4EB2CC-A4F2-4010-AE04-1AB9019984C3}" presName="BackAccent" presStyleLbl="bgShp" presStyleIdx="2" presStyleCnt="3"/>
      <dgm:spPr/>
    </dgm:pt>
    <dgm:pt modelId="{66278C68-1E95-4525-898D-9776D355E518}" type="pres">
      <dgm:prSet presAssocID="{BF4EB2CC-A4F2-4010-AE04-1AB9019984C3}" presName="Accent" presStyleLbl="alignNode1" presStyleIdx="2" presStyleCnt="3" custScaleX="210030" custScaleY="180750"/>
      <dgm:spPr/>
    </dgm:pt>
    <dgm:pt modelId="{FF4476A9-567D-4FE6-887D-E282E9B83096}" type="pres">
      <dgm:prSet presAssocID="{BF4EB2CC-A4F2-4010-AE04-1AB9019984C3}" presName="Child" presStyleLbl="revTx" presStyleIdx="4" presStyleCnt="6" custScaleX="221177" custScaleY="717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84E7D-2D7E-46C1-98B7-75F88F39DF40}" type="pres">
      <dgm:prSet presAssocID="{BF4EB2CC-A4F2-4010-AE04-1AB9019984C3}" presName="Parent" presStyleLbl="revTx" presStyleIdx="5" presStyleCnt="6" custScaleX="132348" custLinFactNeighborX="22250" custLinFactNeighborY="124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C84825-D5DD-4EB5-9C23-8EA0D4994EF1}" type="presOf" srcId="{C3811B9F-E633-4A91-B711-A3A41D0DCBC0}" destId="{E2E3070E-8D93-4FBA-8D24-FEB3454B946E}" srcOrd="0" destOrd="0" presId="urn:microsoft.com/office/officeart/2008/layout/IncreasingCircleProcess"/>
    <dgm:cxn modelId="{19C09325-0EF7-48DD-BE73-C9E9D922E1D8}" srcId="{E8BF6931-0E0F-4529-AC81-BAD5EB0ADB35}" destId="{59BAE69D-A232-459F-B322-48D7A0D84F6F}" srcOrd="0" destOrd="0" parTransId="{4E998210-65CA-465B-A187-CA0DF3BA03B5}" sibTransId="{0DDE5700-9951-4A06-8169-16677FA92773}"/>
    <dgm:cxn modelId="{6E8C1F21-7ADE-42BD-870B-07F69C9A385F}" srcId="{77D730EA-2975-4E31-B21C-C1CCB25CE1B1}" destId="{C3811B9F-E633-4A91-B711-A3A41D0DCBC0}" srcOrd="0" destOrd="0" parTransId="{7CBCB14B-B5A2-42D4-9BD7-DAA1BEB52429}" sibTransId="{35F3C0EC-D2BF-4F74-8914-12565154B4B9}"/>
    <dgm:cxn modelId="{37241477-4570-47F0-B7D7-627228C2D436}" type="presOf" srcId="{DDAD1306-515A-4A7C-9D99-B9C1C7999CDF}" destId="{C930CA45-925A-4A59-833E-F60B91766E13}" srcOrd="0" destOrd="0" presId="urn:microsoft.com/office/officeart/2008/layout/IncreasingCircleProcess"/>
    <dgm:cxn modelId="{B55BB523-2433-4310-B5E3-EBC31380886C}" type="presOf" srcId="{59BAE69D-A232-459F-B322-48D7A0D84F6F}" destId="{C6154555-FD7B-4166-A534-EE4B8C6BF9EC}" srcOrd="0" destOrd="0" presId="urn:microsoft.com/office/officeart/2008/layout/IncreasingCircleProcess"/>
    <dgm:cxn modelId="{AAC5D1A5-097C-48BB-826C-A287F204CEBF}" srcId="{77D730EA-2975-4E31-B21C-C1CCB25CE1B1}" destId="{BF4EB2CC-A4F2-4010-AE04-1AB9019984C3}" srcOrd="2" destOrd="0" parTransId="{D2622BF2-8260-4CA7-9915-9F8968E00A0A}" sibTransId="{ED99FB70-4520-48B1-AE51-32A58CAAFF0B}"/>
    <dgm:cxn modelId="{D8F45502-2B44-431D-8840-688098279CA8}" type="presOf" srcId="{BF4EB2CC-A4F2-4010-AE04-1AB9019984C3}" destId="{38984E7D-2D7E-46C1-98B7-75F88F39DF40}" srcOrd="0" destOrd="0" presId="urn:microsoft.com/office/officeart/2008/layout/IncreasingCircleProcess"/>
    <dgm:cxn modelId="{ADC6CE84-A705-47B8-BF8A-B725BDDEBA53}" srcId="{C3811B9F-E633-4A91-B711-A3A41D0DCBC0}" destId="{DDAD1306-515A-4A7C-9D99-B9C1C7999CDF}" srcOrd="0" destOrd="0" parTransId="{501EF44A-1353-4DAD-8F1E-9808B211315B}" sibTransId="{94AF580D-47E2-4AE7-9847-B65E70F7254F}"/>
    <dgm:cxn modelId="{5CA0B933-063D-4BE7-AAFD-4B49E01CAA41}" type="presOf" srcId="{77D730EA-2975-4E31-B21C-C1CCB25CE1B1}" destId="{BB8C3D6F-D4D2-45B5-8189-FCF38D2B2A86}" srcOrd="0" destOrd="0" presId="urn:microsoft.com/office/officeart/2008/layout/IncreasingCircleProcess"/>
    <dgm:cxn modelId="{4F3AE589-1AD5-4606-9C06-3F6DB752A887}" srcId="{77D730EA-2975-4E31-B21C-C1CCB25CE1B1}" destId="{E8BF6931-0E0F-4529-AC81-BAD5EB0ADB35}" srcOrd="1" destOrd="0" parTransId="{F2F272E8-B08B-4DC7-A9CD-6666D646FB96}" sibTransId="{EF9405E1-3221-4F1F-BAF9-82D2DB1AF70D}"/>
    <dgm:cxn modelId="{75932914-5BFB-4623-BA18-EF61943D2460}" srcId="{BF4EB2CC-A4F2-4010-AE04-1AB9019984C3}" destId="{72BAE7EF-65F1-4151-B536-070BFB67F8E1}" srcOrd="0" destOrd="0" parTransId="{BA5D551A-F54E-4183-81AC-E8247550887B}" sibTransId="{E47702CD-2229-4B30-B870-CB0A33E7C14B}"/>
    <dgm:cxn modelId="{56F10290-BA4B-48BE-803E-3C52EB140217}" type="presOf" srcId="{72BAE7EF-65F1-4151-B536-070BFB67F8E1}" destId="{FF4476A9-567D-4FE6-887D-E282E9B83096}" srcOrd="0" destOrd="0" presId="urn:microsoft.com/office/officeart/2008/layout/IncreasingCircleProcess"/>
    <dgm:cxn modelId="{B3F82DF6-00CD-4439-9F19-691E294C93CE}" type="presOf" srcId="{E8BF6931-0E0F-4529-AC81-BAD5EB0ADB35}" destId="{E7ED7D27-B0D1-400A-A3D8-31C602F2C811}" srcOrd="0" destOrd="0" presId="urn:microsoft.com/office/officeart/2008/layout/IncreasingCircleProcess"/>
    <dgm:cxn modelId="{E9BB4543-FA77-4257-BD3E-EA4C51B7FA63}" type="presParOf" srcId="{BB8C3D6F-D4D2-45B5-8189-FCF38D2B2A86}" destId="{4BFD6C2A-817F-481F-AC74-717322505267}" srcOrd="0" destOrd="0" presId="urn:microsoft.com/office/officeart/2008/layout/IncreasingCircleProcess"/>
    <dgm:cxn modelId="{645CC915-4DEC-4E57-BA94-98B38D6392FF}" type="presParOf" srcId="{4BFD6C2A-817F-481F-AC74-717322505267}" destId="{B46218C4-290F-49BC-997D-E28E54332F1E}" srcOrd="0" destOrd="0" presId="urn:microsoft.com/office/officeart/2008/layout/IncreasingCircleProcess"/>
    <dgm:cxn modelId="{6ED15906-42E8-421D-8293-3D97395D7CF9}" type="presParOf" srcId="{4BFD6C2A-817F-481F-AC74-717322505267}" destId="{D3C56FA6-24FE-4F16-8FF2-B41B8B91D28D}" srcOrd="1" destOrd="0" presId="urn:microsoft.com/office/officeart/2008/layout/IncreasingCircleProcess"/>
    <dgm:cxn modelId="{138AF2F5-A563-4B45-974C-FB03C21DFF7A}" type="presParOf" srcId="{4BFD6C2A-817F-481F-AC74-717322505267}" destId="{C930CA45-925A-4A59-833E-F60B91766E13}" srcOrd="2" destOrd="0" presId="urn:microsoft.com/office/officeart/2008/layout/IncreasingCircleProcess"/>
    <dgm:cxn modelId="{12412108-4B3B-459E-A25D-FDDD5CF01A63}" type="presParOf" srcId="{4BFD6C2A-817F-481F-AC74-717322505267}" destId="{E2E3070E-8D93-4FBA-8D24-FEB3454B946E}" srcOrd="3" destOrd="0" presId="urn:microsoft.com/office/officeart/2008/layout/IncreasingCircleProcess"/>
    <dgm:cxn modelId="{4713D757-6793-410F-84A0-966BA7BFFD28}" type="presParOf" srcId="{BB8C3D6F-D4D2-45B5-8189-FCF38D2B2A86}" destId="{B61FED1E-FAB9-41BF-BECE-979489E773F5}" srcOrd="1" destOrd="0" presId="urn:microsoft.com/office/officeart/2008/layout/IncreasingCircleProcess"/>
    <dgm:cxn modelId="{DC11C881-0CED-4B8E-9794-A334D9F59815}" type="presParOf" srcId="{BB8C3D6F-D4D2-45B5-8189-FCF38D2B2A86}" destId="{34BA6008-200E-465C-9E7D-485B8C608717}" srcOrd="2" destOrd="0" presId="urn:microsoft.com/office/officeart/2008/layout/IncreasingCircleProcess"/>
    <dgm:cxn modelId="{BAC5B197-20A2-413B-B46B-BA973DA2A14A}" type="presParOf" srcId="{34BA6008-200E-465C-9E7D-485B8C608717}" destId="{B12F580A-2366-441A-805B-4362C6DFC9DC}" srcOrd="0" destOrd="0" presId="urn:microsoft.com/office/officeart/2008/layout/IncreasingCircleProcess"/>
    <dgm:cxn modelId="{5E8BDEED-A9BC-406A-B632-0B174CC14EF2}" type="presParOf" srcId="{34BA6008-200E-465C-9E7D-485B8C608717}" destId="{86673D82-3B62-4707-A3E1-4F5E9F76DCDC}" srcOrd="1" destOrd="0" presId="urn:microsoft.com/office/officeart/2008/layout/IncreasingCircleProcess"/>
    <dgm:cxn modelId="{9B0734D3-4F71-4B2F-ACB1-445A981E99E4}" type="presParOf" srcId="{34BA6008-200E-465C-9E7D-485B8C608717}" destId="{C6154555-FD7B-4166-A534-EE4B8C6BF9EC}" srcOrd="2" destOrd="0" presId="urn:microsoft.com/office/officeart/2008/layout/IncreasingCircleProcess"/>
    <dgm:cxn modelId="{F584BCFD-001F-4E08-A927-AE3E9AF584E1}" type="presParOf" srcId="{34BA6008-200E-465C-9E7D-485B8C608717}" destId="{E7ED7D27-B0D1-400A-A3D8-31C602F2C811}" srcOrd="3" destOrd="0" presId="urn:microsoft.com/office/officeart/2008/layout/IncreasingCircleProcess"/>
    <dgm:cxn modelId="{2053A72A-B6D0-4A15-BF50-032F39352744}" type="presParOf" srcId="{BB8C3D6F-D4D2-45B5-8189-FCF38D2B2A86}" destId="{14C5945B-C8CD-4920-995F-5F85AA5E84B3}" srcOrd="3" destOrd="0" presId="urn:microsoft.com/office/officeart/2008/layout/IncreasingCircleProcess"/>
    <dgm:cxn modelId="{C9BEF455-CCAA-4F15-8052-4C29F2447B0A}" type="presParOf" srcId="{BB8C3D6F-D4D2-45B5-8189-FCF38D2B2A86}" destId="{745AD0B2-C645-41AD-85F6-29C817C36337}" srcOrd="4" destOrd="0" presId="urn:microsoft.com/office/officeart/2008/layout/IncreasingCircleProcess"/>
    <dgm:cxn modelId="{6B69A15B-3A45-483D-BD75-9C4926F1A438}" type="presParOf" srcId="{745AD0B2-C645-41AD-85F6-29C817C36337}" destId="{BFEC45AF-59B0-4A99-8302-F58820A0BD3B}" srcOrd="0" destOrd="0" presId="urn:microsoft.com/office/officeart/2008/layout/IncreasingCircleProcess"/>
    <dgm:cxn modelId="{AE595343-698A-481D-8069-406E362842F4}" type="presParOf" srcId="{745AD0B2-C645-41AD-85F6-29C817C36337}" destId="{66278C68-1E95-4525-898D-9776D355E518}" srcOrd="1" destOrd="0" presId="urn:microsoft.com/office/officeart/2008/layout/IncreasingCircleProcess"/>
    <dgm:cxn modelId="{6B755736-0E2C-4CA8-AF26-BF45546A0FB8}" type="presParOf" srcId="{745AD0B2-C645-41AD-85F6-29C817C36337}" destId="{FF4476A9-567D-4FE6-887D-E282E9B83096}" srcOrd="2" destOrd="0" presId="urn:microsoft.com/office/officeart/2008/layout/IncreasingCircleProcess"/>
    <dgm:cxn modelId="{77BE4FF0-84C3-49B4-8C1B-9347F67ACFDF}" type="presParOf" srcId="{745AD0B2-C645-41AD-85F6-29C817C36337}" destId="{38984E7D-2D7E-46C1-98B7-75F88F39DF40}" srcOrd="3" destOrd="0" presId="urn:microsoft.com/office/officeart/2008/layout/IncreasingCircleProcess"/>
  </dgm:cxnLst>
  <dgm:bg>
    <a:solidFill>
      <a:schemeClr val="accent1"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92525-C533-4607-BCE0-CE4F4790AF0A}">
      <dsp:nvSpPr>
        <dsp:cNvPr id="0" name=""/>
        <dsp:cNvSpPr/>
      </dsp:nvSpPr>
      <dsp:spPr>
        <a:xfrm>
          <a:off x="0" y="0"/>
          <a:ext cx="4572000" cy="142308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D4DC5-4C48-418F-82F9-AE620AD5D44B}">
      <dsp:nvSpPr>
        <dsp:cNvPr id="0" name=""/>
        <dsp:cNvSpPr/>
      </dsp:nvSpPr>
      <dsp:spPr>
        <a:xfrm>
          <a:off x="137684" y="189744"/>
          <a:ext cx="2046014" cy="10435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288CE-F449-47F9-A3B4-EB2F6B792D25}">
      <dsp:nvSpPr>
        <dsp:cNvPr id="0" name=""/>
        <dsp:cNvSpPr/>
      </dsp:nvSpPr>
      <dsp:spPr>
        <a:xfrm rot="10800000">
          <a:off x="138769" y="1423085"/>
          <a:ext cx="2046014" cy="17393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>
              <a:solidFill>
                <a:schemeClr val="tx1"/>
              </a:solidFill>
            </a:rPr>
            <a:t>Any Indian Citizen who has a business plan for a non-farm sector income generating activity such as manufacturing, processing, trading or service sector and whose credit need is less than 10 lakh .</a:t>
          </a:r>
          <a:endParaRPr lang="en-US" sz="1200" b="1" kern="1200" dirty="0">
            <a:solidFill>
              <a:schemeClr val="tx1"/>
            </a:solidFill>
          </a:endParaRPr>
        </a:p>
      </dsp:txBody>
      <dsp:txXfrm rot="10800000">
        <a:off x="192259" y="1423085"/>
        <a:ext cx="1939034" cy="1685836"/>
      </dsp:txXfrm>
    </dsp:sp>
    <dsp:sp modelId="{EB861EA0-A05C-4CDD-9FF0-0F2D6225FEEB}">
      <dsp:nvSpPr>
        <dsp:cNvPr id="0" name=""/>
        <dsp:cNvSpPr/>
      </dsp:nvSpPr>
      <dsp:spPr>
        <a:xfrm>
          <a:off x="2388300" y="189744"/>
          <a:ext cx="2046014" cy="104359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7" t="-108" r="-147" b="-10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CD6A4-1919-4512-A3BE-D13DD0ED559E}">
      <dsp:nvSpPr>
        <dsp:cNvPr id="0" name=""/>
        <dsp:cNvSpPr/>
      </dsp:nvSpPr>
      <dsp:spPr>
        <a:xfrm rot="10800000">
          <a:off x="2388300" y="1423085"/>
          <a:ext cx="2046014" cy="17393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>
              <a:solidFill>
                <a:schemeClr val="tx1"/>
              </a:solidFill>
            </a:rPr>
            <a:t>MUDRA Card will be a </a:t>
          </a:r>
          <a:r>
            <a:rPr lang="en-IN" sz="1200" b="1" kern="1200" dirty="0" err="1" smtClean="0">
              <a:solidFill>
                <a:schemeClr val="tx1"/>
              </a:solidFill>
            </a:rPr>
            <a:t>RuPay</a:t>
          </a:r>
          <a:r>
            <a:rPr lang="en-IN" sz="1200" b="1" kern="1200" dirty="0" smtClean="0">
              <a:solidFill>
                <a:schemeClr val="tx1"/>
              </a:solidFill>
            </a:rPr>
            <a:t> Debit Card which will provide a facility of working capital arrangement in the form of OD, it can be used at ATM, Bank </a:t>
          </a:r>
          <a:r>
            <a:rPr lang="en-IN" sz="1200" b="1" kern="1200" dirty="0" err="1" smtClean="0">
              <a:solidFill>
                <a:schemeClr val="tx1"/>
              </a:solidFill>
            </a:rPr>
            <a:t>Mitra</a:t>
          </a:r>
          <a:r>
            <a:rPr lang="en-IN" sz="1200" b="1" kern="1200" dirty="0" smtClean="0">
              <a:solidFill>
                <a:schemeClr val="tx1"/>
              </a:solidFill>
            </a:rPr>
            <a:t> &amp; </a:t>
          </a:r>
          <a:r>
            <a:rPr lang="en-IN" sz="1200" b="1" kern="1200" dirty="0" err="1" smtClean="0">
              <a:solidFill>
                <a:schemeClr val="tx1"/>
              </a:solidFill>
            </a:rPr>
            <a:t>PoS.</a:t>
          </a:r>
          <a:r>
            <a:rPr lang="en-IN" sz="1200" b="1" kern="1200" dirty="0" smtClean="0">
              <a:solidFill>
                <a:schemeClr val="tx1"/>
              </a:solidFill>
            </a:rPr>
            <a:t> </a:t>
          </a:r>
          <a:endParaRPr lang="en-US" sz="1200" b="1" kern="1200" dirty="0">
            <a:solidFill>
              <a:schemeClr val="tx1"/>
            </a:solidFill>
          </a:endParaRPr>
        </a:p>
      </dsp:txBody>
      <dsp:txXfrm rot="10800000">
        <a:off x="2441790" y="1423085"/>
        <a:ext cx="1939034" cy="16858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218C4-290F-49BC-997D-E28E54332F1E}">
      <dsp:nvSpPr>
        <dsp:cNvPr id="0" name=""/>
        <dsp:cNvSpPr/>
      </dsp:nvSpPr>
      <dsp:spPr>
        <a:xfrm>
          <a:off x="524" y="7709"/>
          <a:ext cx="463083" cy="379206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56FA6-24FE-4F16-8FF2-B41B8B91D28D}">
      <dsp:nvSpPr>
        <dsp:cNvPr id="0" name=""/>
        <dsp:cNvSpPr/>
      </dsp:nvSpPr>
      <dsp:spPr>
        <a:xfrm>
          <a:off x="140136" y="105383"/>
          <a:ext cx="183859" cy="183859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0CA45-925A-4A59-833E-F60B91766E13}">
      <dsp:nvSpPr>
        <dsp:cNvPr id="0" name=""/>
        <dsp:cNvSpPr/>
      </dsp:nvSpPr>
      <dsp:spPr>
        <a:xfrm>
          <a:off x="68096" y="442064"/>
          <a:ext cx="1333423" cy="707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accent4">
                  <a:lumMod val="50000"/>
                </a:schemeClr>
              </a:solidFill>
            </a:rPr>
            <a:t>Upto</a:t>
          </a:r>
          <a:r>
            <a:rPr lang="en-US" sz="1400" b="1" kern="1200" dirty="0" smtClean="0">
              <a:solidFill>
                <a:schemeClr val="accent4">
                  <a:lumMod val="50000"/>
                </a:schemeClr>
              </a:solidFill>
            </a:rPr>
            <a:t> Rs.50,000/-</a:t>
          </a:r>
          <a:endParaRPr lang="en-US" sz="14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68096" y="442064"/>
        <a:ext cx="1333423" cy="707501"/>
      </dsp:txXfrm>
    </dsp:sp>
    <dsp:sp modelId="{E2E3070E-8D93-4FBA-8D24-FEB3454B946E}">
      <dsp:nvSpPr>
        <dsp:cNvPr id="0" name=""/>
        <dsp:cNvSpPr/>
      </dsp:nvSpPr>
      <dsp:spPr>
        <a:xfrm>
          <a:off x="429363" y="81612"/>
          <a:ext cx="1056983" cy="229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Shishu</a:t>
          </a:r>
          <a:endParaRPr lang="en-US" sz="1600" kern="1200" dirty="0"/>
        </a:p>
      </dsp:txBody>
      <dsp:txXfrm>
        <a:off x="429363" y="81612"/>
        <a:ext cx="1056983" cy="229824"/>
      </dsp:txXfrm>
    </dsp:sp>
    <dsp:sp modelId="{B12F580A-2366-441A-805B-4362C6DFC9DC}">
      <dsp:nvSpPr>
        <dsp:cNvPr id="0" name=""/>
        <dsp:cNvSpPr/>
      </dsp:nvSpPr>
      <dsp:spPr>
        <a:xfrm>
          <a:off x="1623134" y="64992"/>
          <a:ext cx="229824" cy="229824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73D82-3B62-4707-A3E1-4F5E9F76DCDC}">
      <dsp:nvSpPr>
        <dsp:cNvPr id="0" name=""/>
        <dsp:cNvSpPr/>
      </dsp:nvSpPr>
      <dsp:spPr>
        <a:xfrm>
          <a:off x="1534603" y="0"/>
          <a:ext cx="406885" cy="359810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54555-FD7B-4166-A534-EE4B8C6BF9EC}">
      <dsp:nvSpPr>
        <dsp:cNvPr id="0" name=""/>
        <dsp:cNvSpPr/>
      </dsp:nvSpPr>
      <dsp:spPr>
        <a:xfrm>
          <a:off x="1514167" y="443061"/>
          <a:ext cx="1582776" cy="757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>
                  <a:lumMod val="75000"/>
                </a:schemeClr>
              </a:solidFill>
            </a:rPr>
            <a:t>Rs.50,000 – 5  Lakh</a:t>
          </a:r>
          <a:endParaRPr lang="en-US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514167" y="443061"/>
        <a:ext cx="1582776" cy="757736"/>
      </dsp:txXfrm>
    </dsp:sp>
    <dsp:sp modelId="{E7ED7D27-B0D1-400A-A3D8-31C602F2C811}">
      <dsp:nvSpPr>
        <dsp:cNvPr id="0" name=""/>
        <dsp:cNvSpPr/>
      </dsp:nvSpPr>
      <dsp:spPr>
        <a:xfrm>
          <a:off x="1931604" y="55482"/>
          <a:ext cx="1081528" cy="253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Kishore</a:t>
          </a:r>
          <a:endParaRPr lang="en-US" sz="1600" b="1" kern="1200" dirty="0"/>
        </a:p>
      </dsp:txBody>
      <dsp:txXfrm>
        <a:off x="1931604" y="55482"/>
        <a:ext cx="1081528" cy="253735"/>
      </dsp:txXfrm>
    </dsp:sp>
    <dsp:sp modelId="{BFEC45AF-59B0-4A99-8302-F58820A0BD3B}">
      <dsp:nvSpPr>
        <dsp:cNvPr id="0" name=""/>
        <dsp:cNvSpPr/>
      </dsp:nvSpPr>
      <dsp:spPr>
        <a:xfrm>
          <a:off x="3214292" y="74099"/>
          <a:ext cx="229824" cy="229824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78C68-1E95-4525-898D-9776D355E518}">
      <dsp:nvSpPr>
        <dsp:cNvPr id="0" name=""/>
        <dsp:cNvSpPr/>
      </dsp:nvSpPr>
      <dsp:spPr>
        <a:xfrm>
          <a:off x="3136124" y="22848"/>
          <a:ext cx="386160" cy="332326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476A9-567D-4FE6-887D-E282E9B83096}">
      <dsp:nvSpPr>
        <dsp:cNvPr id="0" name=""/>
        <dsp:cNvSpPr/>
      </dsp:nvSpPr>
      <dsp:spPr>
        <a:xfrm>
          <a:off x="3080057" y="440601"/>
          <a:ext cx="1503779" cy="693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2">
                  <a:lumMod val="50000"/>
                </a:schemeClr>
              </a:solidFill>
            </a:rPr>
            <a:t>Rs.5 lakh – 10 Lakh</a:t>
          </a:r>
          <a:endParaRPr lang="en-US" sz="1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080057" y="440601"/>
        <a:ext cx="1503779" cy="693825"/>
      </dsp:txXfrm>
    </dsp:sp>
    <dsp:sp modelId="{38984E7D-2D7E-46C1-98B7-75F88F39DF40}">
      <dsp:nvSpPr>
        <dsp:cNvPr id="0" name=""/>
        <dsp:cNvSpPr/>
      </dsp:nvSpPr>
      <dsp:spPr>
        <a:xfrm>
          <a:off x="3533307" y="102653"/>
          <a:ext cx="899832" cy="229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Tarun</a:t>
          </a:r>
          <a:endParaRPr lang="en-US" sz="1600" b="1" kern="1200" dirty="0"/>
        </a:p>
      </dsp:txBody>
      <dsp:txXfrm>
        <a:off x="3533307" y="102653"/>
        <a:ext cx="899832" cy="229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F8842-2E05-487E-9DAA-3C0F35D1DAB7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5E579-588C-4810-9BAB-2670398F3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4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5E579-588C-4810-9BAB-2670398F3B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74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E8C-8A0D-814E-BCE9-C66607F9F107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C0F-9059-C348-937A-B4A9FB55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7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E8C-8A0D-814E-BCE9-C66607F9F107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C0F-9059-C348-937A-B4A9FB55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5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E8C-8A0D-814E-BCE9-C66607F9F107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C0F-9059-C348-937A-B4A9FB55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E8C-8A0D-814E-BCE9-C66607F9F107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C0F-9059-C348-937A-B4A9FB55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2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E8C-8A0D-814E-BCE9-C66607F9F107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C0F-9059-C348-937A-B4A9FB55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7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E8C-8A0D-814E-BCE9-C66607F9F107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C0F-9059-C348-937A-B4A9FB55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44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E8C-8A0D-814E-BCE9-C66607F9F107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C0F-9059-C348-937A-B4A9FB55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6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E8C-8A0D-814E-BCE9-C66607F9F107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C0F-9059-C348-937A-B4A9FB55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2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E8C-8A0D-814E-BCE9-C66607F9F107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C0F-9059-C348-937A-B4A9FB55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8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E8C-8A0D-814E-BCE9-C66607F9F107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C0F-9059-C348-937A-B4A9FB55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4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E8C-8A0D-814E-BCE9-C66607F9F107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C0F-9059-C348-937A-B4A9FB55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0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2CE8C-8A0D-814E-BCE9-C66607F9F107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36C0F-9059-C348-937A-B4A9FB55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3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5.jp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4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27"/>
          <a:stretch/>
        </p:blipFill>
        <p:spPr>
          <a:xfrm>
            <a:off x="0" y="1"/>
            <a:ext cx="6877842" cy="994365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0"/>
          <a:stretch/>
        </p:blipFill>
        <p:spPr>
          <a:xfrm>
            <a:off x="0" y="2539755"/>
            <a:ext cx="6877842" cy="51765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97630"/>
            <a:ext cx="6858000" cy="146829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5744" y="340516"/>
            <a:ext cx="55522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halkduster"/>
                <a:cs typeface="Chalkduster"/>
              </a:rPr>
              <a:t>Financial Literacy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Chalkduster"/>
                <a:cs typeface="Chalkduster"/>
              </a:rPr>
              <a:t>Project</a:t>
            </a:r>
            <a:endParaRPr lang="en-US" sz="4000" dirty="0">
              <a:solidFill>
                <a:schemeClr val="bg1"/>
              </a:solidFill>
              <a:latin typeface="Chalkduster"/>
              <a:cs typeface="Chalkdust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690692"/>
            <a:ext cx="6858000" cy="8531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 err="1" smtClean="0">
                <a:solidFill>
                  <a:schemeClr val="bg1"/>
                </a:solidFill>
              </a:rPr>
              <a:t>Pradhan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Mantri</a:t>
            </a:r>
            <a:r>
              <a:rPr lang="en-US" sz="2800" b="1" dirty="0" smtClean="0">
                <a:solidFill>
                  <a:schemeClr val="bg1"/>
                </a:solidFill>
              </a:rPr>
              <a:t> Jan </a:t>
            </a:r>
            <a:r>
              <a:rPr lang="en-US" sz="2800" b="1" dirty="0" err="1" smtClean="0">
                <a:solidFill>
                  <a:schemeClr val="bg1"/>
                </a:solidFill>
              </a:rPr>
              <a:t>Dhan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Yojna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7" descr="pradhan-mantri-jan-dhan-yojna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4" y="8390746"/>
            <a:ext cx="1376335" cy="13714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91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24233"/>
            <a:ext cx="4667988" cy="5715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Snip Same Side Corner Rectangle 4"/>
          <p:cNvSpPr/>
          <p:nvPr/>
        </p:nvSpPr>
        <p:spPr>
          <a:xfrm rot="10800000">
            <a:off x="5635216" y="-1"/>
            <a:ext cx="964627" cy="1095733"/>
          </a:xfrm>
          <a:prstGeom prst="snip2SameRect">
            <a:avLst/>
          </a:prstGeom>
          <a:solidFill>
            <a:srgbClr val="57FF18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6329" y="1372116"/>
            <a:ext cx="26854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To buy something which we cannot afford from regular income</a:t>
            </a:r>
            <a:r>
              <a:rPr lang="en-US" dirty="0" smtClean="0"/>
              <a:t>.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694474" y="522882"/>
            <a:ext cx="397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Why </a:t>
            </a:r>
            <a:r>
              <a:rPr lang="en-US" sz="2800" b="1" dirty="0">
                <a:solidFill>
                  <a:srgbClr val="FFFFFF"/>
                </a:solidFill>
              </a:rPr>
              <a:t>savings are needed?</a:t>
            </a:r>
            <a:endParaRPr lang="en-IN" sz="2800" dirty="0">
              <a:solidFill>
                <a:srgbClr val="FFFFFF"/>
              </a:solidFill>
            </a:endParaRPr>
          </a:p>
        </p:txBody>
      </p:sp>
      <p:pic>
        <p:nvPicPr>
          <p:cNvPr id="9" name="Picture 8" descr="free-60-icons-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7" y="1462986"/>
            <a:ext cx="719813" cy="7198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58652" y="1316904"/>
            <a:ext cx="25991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To meet unexpected expenses like illness, accident, death, </a:t>
            </a:r>
            <a:r>
              <a:rPr lang="en-US" dirty="0" smtClean="0"/>
              <a:t>calamity</a:t>
            </a:r>
            <a:endParaRPr lang="en-IN" dirty="0"/>
          </a:p>
        </p:txBody>
      </p:sp>
      <p:pic>
        <p:nvPicPr>
          <p:cNvPr id="11" name="Picture 10" descr="free-60-icons-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30" y="1495482"/>
            <a:ext cx="719813" cy="719813"/>
          </a:xfrm>
          <a:prstGeom prst="rect">
            <a:avLst/>
          </a:prstGeom>
        </p:spPr>
      </p:pic>
      <p:pic>
        <p:nvPicPr>
          <p:cNvPr id="12" name="Picture 11" descr="free-60-icons-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767" y="1423302"/>
            <a:ext cx="832885" cy="83288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66329" y="2430451"/>
            <a:ext cx="26854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To meet larger expenses like purchasing own house, higher </a:t>
            </a:r>
            <a:r>
              <a:rPr lang="en-US" dirty="0" smtClean="0"/>
              <a:t>education</a:t>
            </a:r>
            <a:endParaRPr lang="en-IN" dirty="0"/>
          </a:p>
        </p:txBody>
      </p:sp>
      <p:sp>
        <p:nvSpPr>
          <p:cNvPr id="16" name="Rectangle 15"/>
          <p:cNvSpPr/>
          <p:nvPr/>
        </p:nvSpPr>
        <p:spPr>
          <a:xfrm>
            <a:off x="4258652" y="2395081"/>
            <a:ext cx="25991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To meet our needs in old age or when are not able to earn.</a:t>
            </a:r>
            <a:r>
              <a:rPr lang="en-IN" dirty="0"/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874" y="2430452"/>
            <a:ext cx="1197220" cy="910928"/>
          </a:xfrm>
          <a:prstGeom prst="rect">
            <a:avLst/>
          </a:prstGeom>
        </p:spPr>
      </p:pic>
      <p:pic>
        <p:nvPicPr>
          <p:cNvPr id="18" name="Picture 17" descr="free-60-icons-5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7" y="2572094"/>
            <a:ext cx="719813" cy="71981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-61461" y="3667282"/>
            <a:ext cx="4667988" cy="5715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3013" y="3665931"/>
            <a:ext cx="32632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Why Save in a Bank?</a:t>
            </a:r>
            <a:endParaRPr lang="en-IN" sz="2800" dirty="0">
              <a:solidFill>
                <a:srgbClr val="FFFFFF"/>
              </a:solidFill>
            </a:endParaRPr>
          </a:p>
        </p:txBody>
      </p: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2400122642"/>
              </p:ext>
            </p:extLst>
          </p:nvPr>
        </p:nvGraphicFramePr>
        <p:xfrm>
          <a:off x="-27697" y="4238782"/>
          <a:ext cx="6885486" cy="566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2824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71055478"/>
              </p:ext>
            </p:extLst>
          </p:nvPr>
        </p:nvGraphicFramePr>
        <p:xfrm>
          <a:off x="230670" y="1115879"/>
          <a:ext cx="6428910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-61461" y="233589"/>
            <a:ext cx="4912921" cy="5715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3013" y="232238"/>
            <a:ext cx="4218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Know Your Customer (KYC)</a:t>
            </a:r>
            <a:endParaRPr lang="en-IN" sz="2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6184" y="7848109"/>
            <a:ext cx="6872483" cy="1077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7190" y="7820458"/>
            <a:ext cx="6212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 case of no official documents - </a:t>
            </a:r>
            <a:endParaRPr lang="en-US" sz="1400" b="1" dirty="0"/>
          </a:p>
          <a:p>
            <a:r>
              <a:rPr lang="en-US" sz="1600" b="1" u="sng" dirty="0" smtClean="0"/>
              <a:t>“Small Accounts” </a:t>
            </a:r>
            <a:r>
              <a:rPr lang="en-US" sz="1600" dirty="0" smtClean="0"/>
              <a:t> can be opened by submitting recent photograph and putting signature or thumb impression in the presence of Bank Official with certain conditions.  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-9348" y="9201151"/>
            <a:ext cx="6867348" cy="7048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Fresh KYC Documents to be submitted on attaining majority, i.e. 18 years in case of minor accounts </a:t>
            </a:r>
            <a:endParaRPr lang="en-US" sz="1600" dirty="0"/>
          </a:p>
        </p:txBody>
      </p:sp>
      <p:pic>
        <p:nvPicPr>
          <p:cNvPr id="13" name="Picture 12" descr="Indian_Passpor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87" y="3697115"/>
            <a:ext cx="763914" cy="1315531"/>
          </a:xfrm>
          <a:prstGeom prst="rect">
            <a:avLst/>
          </a:prstGeom>
        </p:spPr>
      </p:pic>
      <p:pic>
        <p:nvPicPr>
          <p:cNvPr id="14" name="Picture 13" descr="PA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99" y="5580505"/>
            <a:ext cx="1696788" cy="1274950"/>
          </a:xfrm>
          <a:prstGeom prst="rect">
            <a:avLst/>
          </a:prstGeom>
        </p:spPr>
      </p:pic>
      <p:pic>
        <p:nvPicPr>
          <p:cNvPr id="16" name="Picture 15" descr="TIE-profile-placeholder_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881" y="3466614"/>
            <a:ext cx="883288" cy="1536031"/>
          </a:xfrm>
          <a:prstGeom prst="rect">
            <a:avLst/>
          </a:prstGeom>
        </p:spPr>
      </p:pic>
      <p:pic>
        <p:nvPicPr>
          <p:cNvPr id="17" name="Picture 16" descr="Voter_ID_Card_Rachana1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625" y="5271695"/>
            <a:ext cx="1075900" cy="1775734"/>
          </a:xfrm>
          <a:prstGeom prst="rect">
            <a:avLst/>
          </a:prstGeom>
        </p:spPr>
      </p:pic>
      <p:pic>
        <p:nvPicPr>
          <p:cNvPr id="18" name="Picture 17" descr="generated-aadhar-card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1" y="5365707"/>
            <a:ext cx="1631523" cy="1775734"/>
          </a:xfrm>
          <a:prstGeom prst="rect">
            <a:avLst/>
          </a:prstGeom>
        </p:spPr>
      </p:pic>
      <p:pic>
        <p:nvPicPr>
          <p:cNvPr id="19" name="Picture 18" descr="MNREGA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944" y="3689449"/>
            <a:ext cx="1048649" cy="1369479"/>
          </a:xfrm>
          <a:prstGeom prst="rect">
            <a:avLst/>
          </a:prstGeom>
        </p:spPr>
      </p:pic>
      <p:pic>
        <p:nvPicPr>
          <p:cNvPr id="20" name="Picture 19" descr="Licens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944" y="3672324"/>
            <a:ext cx="1618533" cy="11747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507" y="4969979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Passport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057427" y="5012646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MNREGA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921847" y="4969979"/>
            <a:ext cx="130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Driving License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772338" y="4904041"/>
            <a:ext cx="1062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Photograph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66639" y="7070726"/>
            <a:ext cx="1124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Aadhar</a:t>
            </a:r>
            <a:r>
              <a:rPr lang="en-US" sz="1400" b="1" dirty="0" smtClean="0"/>
              <a:t> Card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729119" y="7113393"/>
            <a:ext cx="84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Pan Card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172778" y="7113393"/>
            <a:ext cx="118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Voter ID Card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239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1461" y="274341"/>
            <a:ext cx="4667988" cy="5715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3013" y="272990"/>
            <a:ext cx="3048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Types of Accounts?</a:t>
            </a:r>
            <a:endParaRPr lang="en-IN" sz="2800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5556" y="1065998"/>
            <a:ext cx="3140357" cy="2917555"/>
          </a:xfrm>
          <a:prstGeom prst="roundRect">
            <a:avLst/>
          </a:prstGeom>
          <a:solidFill>
            <a:srgbClr val="FF2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9709" y="1213564"/>
            <a:ext cx="29847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rgbClr val="FFFF00"/>
                </a:solidFill>
              </a:rPr>
              <a:t>Savings Bank Account </a:t>
            </a:r>
            <a:endParaRPr lang="en-IN" sz="24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flexibility </a:t>
            </a:r>
            <a:r>
              <a:rPr lang="en-US" sz="1600" dirty="0" smtClean="0">
                <a:solidFill>
                  <a:schemeClr val="bg1"/>
                </a:solidFill>
              </a:rPr>
              <a:t>in  deposits </a:t>
            </a:r>
            <a:r>
              <a:rPr lang="en-US" sz="1600" dirty="0">
                <a:solidFill>
                  <a:schemeClr val="bg1"/>
                </a:solidFill>
              </a:rPr>
              <a:t>and withdrawal of funds from the account.</a:t>
            </a:r>
            <a:endParaRPr lang="en-IN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Passbook, </a:t>
            </a:r>
            <a:r>
              <a:rPr lang="en-US" sz="1600" dirty="0" err="1" smtClean="0">
                <a:solidFill>
                  <a:schemeClr val="bg1"/>
                </a:solidFill>
              </a:rPr>
              <a:t>ChequeBook</a:t>
            </a:r>
            <a:r>
              <a:rPr lang="en-US" sz="1600" dirty="0" smtClean="0">
                <a:solidFill>
                  <a:schemeClr val="bg1"/>
                </a:solidFill>
              </a:rPr>
              <a:t>, ATM cum Debit Card </a:t>
            </a:r>
            <a:r>
              <a:rPr lang="en-US" sz="1600" dirty="0">
                <a:solidFill>
                  <a:schemeClr val="bg1"/>
                </a:solidFill>
              </a:rPr>
              <a:t>are issued to </a:t>
            </a:r>
            <a:r>
              <a:rPr lang="en-US" sz="1600" dirty="0" smtClean="0">
                <a:solidFill>
                  <a:schemeClr val="bg1"/>
                </a:solidFill>
              </a:rPr>
              <a:t>customers. </a:t>
            </a:r>
            <a:endParaRPr lang="en-IN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Interest </a:t>
            </a:r>
            <a:r>
              <a:rPr lang="en-US" sz="1600" dirty="0">
                <a:solidFill>
                  <a:schemeClr val="bg1"/>
                </a:solidFill>
              </a:rPr>
              <a:t>is earned on the amount deposited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56761" y="1065998"/>
            <a:ext cx="3140357" cy="2917555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0914" y="1213564"/>
            <a:ext cx="298474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FFFF00"/>
                </a:solidFill>
              </a:rPr>
              <a:t>Current </a:t>
            </a:r>
            <a:r>
              <a:rPr lang="en-US" sz="2400" b="1" dirty="0">
                <a:solidFill>
                  <a:srgbClr val="FFFF00"/>
                </a:solidFill>
              </a:rPr>
              <a:t>Account </a:t>
            </a:r>
            <a:endParaRPr lang="en-IN" sz="2400" dirty="0">
              <a:solidFill>
                <a:srgbClr val="FFFF00"/>
              </a:solidFill>
            </a:endParaRPr>
          </a:p>
          <a:p>
            <a:pPr lvl="1"/>
            <a:endParaRPr lang="en-US" sz="1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Current accounts are opened in the names of firm / company .</a:t>
            </a:r>
            <a:endParaRPr lang="en-IN" sz="16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No limits for number of transactions. </a:t>
            </a:r>
            <a:endParaRPr lang="en-IN" sz="16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No interest is paid by Banks on these accounts.</a:t>
            </a:r>
            <a:r>
              <a:rPr lang="en-IN" sz="1600" dirty="0" smtClean="0">
                <a:solidFill>
                  <a:srgbClr val="FFFFFF"/>
                </a:solidFill>
              </a:rPr>
              <a:t> </a:t>
            </a:r>
            <a:endParaRPr lang="en-IN" sz="1600" dirty="0">
              <a:solidFill>
                <a:srgbClr val="FFFFF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8666" y="4157756"/>
            <a:ext cx="3140357" cy="276701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2819" y="4225954"/>
            <a:ext cx="29847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chemeClr val="bg1"/>
                </a:solidFill>
              </a:rPr>
              <a:t>Recurring Deposit Account</a:t>
            </a:r>
            <a:r>
              <a:rPr lang="en-IN" sz="2400" dirty="0">
                <a:solidFill>
                  <a:schemeClr val="bg1"/>
                </a:solidFill>
              </a:rPr>
              <a:t> </a:t>
            </a:r>
            <a:endParaRPr lang="en-US" sz="1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Periodic deposit of money </a:t>
            </a:r>
            <a:r>
              <a:rPr lang="en-US" sz="1600" dirty="0" smtClean="0">
                <a:solidFill>
                  <a:schemeClr val="bg1"/>
                </a:solidFill>
              </a:rPr>
              <a:t>for </a:t>
            </a:r>
            <a:r>
              <a:rPr lang="en-US" sz="1600" dirty="0">
                <a:solidFill>
                  <a:schemeClr val="bg1"/>
                </a:solidFill>
              </a:rPr>
              <a:t>a </a:t>
            </a:r>
            <a:r>
              <a:rPr lang="en-US" sz="1600" dirty="0" smtClean="0">
                <a:solidFill>
                  <a:schemeClr val="bg1"/>
                </a:solidFill>
              </a:rPr>
              <a:t>fixed period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endParaRPr lang="en-IN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Interest paid on RD accounts is higher than savings </a:t>
            </a:r>
            <a:r>
              <a:rPr lang="en-US" sz="1600" dirty="0" smtClean="0">
                <a:solidFill>
                  <a:schemeClr val="bg1"/>
                </a:solidFill>
              </a:rPr>
              <a:t>A/c </a:t>
            </a:r>
            <a:endParaRPr lang="en-IN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Withdrawal </a:t>
            </a:r>
            <a:r>
              <a:rPr lang="en-US" sz="1600" dirty="0">
                <a:solidFill>
                  <a:schemeClr val="bg1"/>
                </a:solidFill>
              </a:rPr>
              <a:t>is permitted on maturity or pre-mature closure of account. 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59871" y="4157756"/>
            <a:ext cx="3140357" cy="276701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4024" y="4305322"/>
            <a:ext cx="29847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chemeClr val="bg1"/>
                </a:solidFill>
              </a:rPr>
              <a:t>Term Deposit / Fixed </a:t>
            </a:r>
            <a:r>
              <a:rPr lang="en-US" sz="2400" b="1" dirty="0" smtClean="0">
                <a:solidFill>
                  <a:schemeClr val="bg1"/>
                </a:solidFill>
              </a:rPr>
              <a:t>Deposit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Term </a:t>
            </a:r>
            <a:r>
              <a:rPr lang="en-US" sz="1600" dirty="0">
                <a:solidFill>
                  <a:schemeClr val="bg1"/>
                </a:solidFill>
              </a:rPr>
              <a:t>Deposits are for fixed tenure from 7 days to 10 </a:t>
            </a:r>
            <a:r>
              <a:rPr lang="en-US" sz="1600" dirty="0" smtClean="0">
                <a:solidFill>
                  <a:schemeClr val="bg1"/>
                </a:solidFill>
              </a:rPr>
              <a:t>yrs</a:t>
            </a:r>
            <a:r>
              <a:rPr lang="en-US" sz="1600" dirty="0">
                <a:solidFill>
                  <a:schemeClr val="bg1"/>
                </a:solidFill>
              </a:rPr>
              <a:t>.  </a:t>
            </a:r>
            <a:endParaRPr lang="en-IN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Banks pay higher interest rates on Term deposits. </a:t>
            </a:r>
            <a:endParaRPr lang="en-IN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Interest </a:t>
            </a:r>
            <a:r>
              <a:rPr lang="en-US" sz="1600" dirty="0" smtClean="0">
                <a:solidFill>
                  <a:schemeClr val="bg1"/>
                </a:solidFill>
              </a:rPr>
              <a:t>can </a:t>
            </a:r>
            <a:r>
              <a:rPr lang="en-US" sz="1600" dirty="0">
                <a:solidFill>
                  <a:schemeClr val="bg1"/>
                </a:solidFill>
              </a:rPr>
              <a:t>be </a:t>
            </a:r>
            <a:r>
              <a:rPr lang="en-US" sz="1600" dirty="0" smtClean="0">
                <a:solidFill>
                  <a:schemeClr val="bg1"/>
                </a:solidFill>
              </a:rPr>
              <a:t>withdrawn </a:t>
            </a:r>
            <a:r>
              <a:rPr lang="en-US" sz="1600" dirty="0">
                <a:solidFill>
                  <a:schemeClr val="bg1"/>
                </a:solidFill>
              </a:rPr>
              <a:t>at monthly/ </a:t>
            </a:r>
            <a:r>
              <a:rPr lang="en-US" sz="1600" dirty="0" smtClean="0">
                <a:solidFill>
                  <a:schemeClr val="bg1"/>
                </a:solidFill>
              </a:rPr>
              <a:t>quarterly intervals or cumulated .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83621" y="7123189"/>
            <a:ext cx="3140357" cy="2525249"/>
          </a:xfrm>
          <a:prstGeom prst="roundRect">
            <a:avLst/>
          </a:prstGeom>
          <a:solidFill>
            <a:srgbClr val="4BAC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7774" y="7194639"/>
            <a:ext cx="298474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FFFFFF"/>
                </a:solidFill>
              </a:rPr>
              <a:t>Small Accounts</a:t>
            </a:r>
            <a:endParaRPr lang="en-IN" sz="2400" dirty="0">
              <a:solidFill>
                <a:srgbClr val="FFFFFF"/>
              </a:solidFill>
            </a:endParaRPr>
          </a:p>
          <a:p>
            <a:r>
              <a:rPr lang="en-US" sz="1600" dirty="0">
                <a:solidFill>
                  <a:srgbClr val="FFFFFF"/>
                </a:solidFill>
              </a:rPr>
              <a:t>‘Small Account’ can be opened by submitting recent photograph and putting signature or thumb impression in the presence of the Bank official</a:t>
            </a:r>
            <a:r>
              <a:rPr lang="en-US" sz="1600" dirty="0" smtClean="0">
                <a:solidFill>
                  <a:srgbClr val="FFFFFF"/>
                </a:solidFill>
              </a:rPr>
              <a:t>. Valid for 12 Months</a:t>
            </a:r>
            <a:endParaRPr lang="en-IN" sz="1600" dirty="0">
              <a:solidFill>
                <a:srgbClr val="FFFFFF"/>
              </a:solidFill>
            </a:endParaRPr>
          </a:p>
          <a:p>
            <a:r>
              <a:rPr lang="en-US" sz="1600" dirty="0">
                <a:solidFill>
                  <a:srgbClr val="FFFFFF"/>
                </a:solidFill>
              </a:rPr>
              <a:t>Balance in accounts at any point of time should not exceed Rs.50,000 </a:t>
            </a:r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554826" y="7123189"/>
            <a:ext cx="3140357" cy="2525249"/>
          </a:xfrm>
          <a:prstGeom prst="roundRect">
            <a:avLst/>
          </a:prstGeom>
          <a:solidFill>
            <a:srgbClr val="0DAC3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648979" y="7215763"/>
            <a:ext cx="29847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sz="2400" b="1" dirty="0">
                <a:solidFill>
                  <a:srgbClr val="FFFFFF"/>
                </a:solidFill>
              </a:rPr>
              <a:t>Basic Savings Bank Deposit Account </a:t>
            </a:r>
            <a:endParaRPr lang="en-US" sz="2400" b="1" dirty="0" smtClean="0">
              <a:solidFill>
                <a:srgbClr val="FFFFFF"/>
              </a:solidFill>
            </a:endParaRPr>
          </a:p>
          <a:p>
            <a:pPr lvl="0"/>
            <a:r>
              <a:rPr lang="en-US" sz="1600" dirty="0" smtClean="0">
                <a:solidFill>
                  <a:srgbClr val="FFFFFF"/>
                </a:solidFill>
              </a:rPr>
              <a:t>There </a:t>
            </a:r>
            <a:r>
              <a:rPr lang="en-US" sz="1600" dirty="0">
                <a:solidFill>
                  <a:srgbClr val="FFFFFF"/>
                </a:solidFill>
              </a:rPr>
              <a:t>is no requirement of minimum balance.</a:t>
            </a:r>
            <a:endParaRPr lang="en-IN" sz="1600" dirty="0">
              <a:solidFill>
                <a:srgbClr val="FFFFFF"/>
              </a:solidFill>
            </a:endParaRPr>
          </a:p>
          <a:p>
            <a:r>
              <a:rPr lang="en-US" sz="1600" dirty="0">
                <a:solidFill>
                  <a:srgbClr val="FFFFFF"/>
                </a:solidFill>
              </a:rPr>
              <a:t>Facility of </a:t>
            </a:r>
            <a:r>
              <a:rPr lang="en-US" sz="1600" dirty="0" smtClean="0">
                <a:solidFill>
                  <a:srgbClr val="FFFFFF"/>
                </a:solidFill>
              </a:rPr>
              <a:t>Debit </a:t>
            </a:r>
            <a:r>
              <a:rPr lang="en-US" sz="1600" dirty="0">
                <a:solidFill>
                  <a:srgbClr val="FFFFFF"/>
                </a:solidFill>
              </a:rPr>
              <a:t>card.</a:t>
            </a:r>
            <a:endParaRPr lang="en-IN" sz="1600" dirty="0">
              <a:solidFill>
                <a:srgbClr val="FFFFFF"/>
              </a:solidFill>
            </a:endParaRPr>
          </a:p>
          <a:p>
            <a:r>
              <a:rPr lang="en-US" sz="1600" dirty="0">
                <a:solidFill>
                  <a:srgbClr val="FFFFFF"/>
                </a:solidFill>
              </a:rPr>
              <a:t>Any individual above the age of 10 years can open BSBD Account.</a:t>
            </a:r>
            <a:endParaRPr lang="en-IN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1513998" y="608474"/>
            <a:ext cx="5069622" cy="128891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1" name="Rectangle 80"/>
          <p:cNvSpPr/>
          <p:nvPr/>
        </p:nvSpPr>
        <p:spPr>
          <a:xfrm>
            <a:off x="1713911" y="671756"/>
            <a:ext cx="46454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b="1" dirty="0"/>
              <a:t>The Bank transfers our money from one place to another and from person to person safely, speedily and efficiently. </a:t>
            </a:r>
            <a:endParaRPr lang="en-IN" sz="1400" b="1" dirty="0"/>
          </a:p>
          <a:p>
            <a:pPr marL="285750" indent="-285750">
              <a:buFont typeface="Arial"/>
              <a:buChar char="•"/>
            </a:pPr>
            <a:r>
              <a:rPr lang="en-US" sz="1400" b="1" dirty="0" smtClean="0"/>
              <a:t>Can be done at  </a:t>
            </a:r>
            <a:r>
              <a:rPr lang="en-US" sz="1400" b="1" dirty="0"/>
              <a:t>Branch, Bank </a:t>
            </a:r>
            <a:r>
              <a:rPr lang="en-US" sz="1400" b="1" dirty="0" err="1"/>
              <a:t>Mitra</a:t>
            </a:r>
            <a:r>
              <a:rPr lang="en-US" sz="1400" b="1" dirty="0"/>
              <a:t> with Micro ATM, Internet Banking, Mobile Banking, NEFT &amp; RTGS. </a:t>
            </a:r>
            <a:endParaRPr lang="en-IN" sz="1600" b="1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5083" y="666043"/>
            <a:ext cx="1408515" cy="1169894"/>
            <a:chOff x="-4738" y="1382948"/>
            <a:chExt cx="2231935" cy="1169894"/>
          </a:xfrm>
        </p:grpSpPr>
        <p:sp>
          <p:nvSpPr>
            <p:cNvPr id="75" name="Right Arrow 74"/>
            <p:cNvSpPr/>
            <p:nvPr/>
          </p:nvSpPr>
          <p:spPr>
            <a:xfrm>
              <a:off x="21880" y="1382948"/>
              <a:ext cx="2205317" cy="1169894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-4738" y="1770569"/>
              <a:ext cx="206961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Remittances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-61461" y="28545"/>
            <a:ext cx="1491857" cy="5715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9377" y="27194"/>
            <a:ext cx="1395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Services</a:t>
            </a:r>
            <a:endParaRPr lang="en-IN" sz="2800" dirty="0">
              <a:solidFill>
                <a:srgbClr val="FFFFFF"/>
              </a:solidFill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-12618" y="6642890"/>
            <a:ext cx="6582226" cy="1939451"/>
            <a:chOff x="1394" y="2041776"/>
            <a:chExt cx="6582226" cy="1939451"/>
          </a:xfrm>
        </p:grpSpPr>
        <p:sp>
          <p:nvSpPr>
            <p:cNvPr id="79" name="Rounded Rectangle 78"/>
            <p:cNvSpPr/>
            <p:nvPr/>
          </p:nvSpPr>
          <p:spPr>
            <a:xfrm>
              <a:off x="1513998" y="2041776"/>
              <a:ext cx="5069622" cy="1939451"/>
            </a:xfrm>
            <a:prstGeom prst="roundRect">
              <a:avLst/>
            </a:prstGeom>
            <a:solidFill>
              <a:srgbClr val="F69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712374" y="2103226"/>
              <a:ext cx="4621215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1400" b="1" dirty="0"/>
                <a:t>Banks </a:t>
              </a:r>
              <a:r>
                <a:rPr lang="en-US" sz="1400" b="1" dirty="0" smtClean="0"/>
                <a:t>provide </a:t>
              </a:r>
              <a:r>
                <a:rPr lang="en-US" sz="1400" b="1" dirty="0"/>
                <a:t>loans </a:t>
              </a:r>
              <a:r>
                <a:rPr lang="en-US" sz="1400" b="1" dirty="0" smtClean="0"/>
                <a:t>for purchase of  Home, car household goods,  for   Education, </a:t>
              </a:r>
              <a:r>
                <a:rPr lang="en-US" sz="1400" b="1" dirty="0"/>
                <a:t>etc. </a:t>
              </a:r>
              <a:endParaRPr lang="en-IN" sz="1400" b="1" dirty="0"/>
            </a:p>
            <a:p>
              <a:pPr marL="285750" indent="-285750">
                <a:buFont typeface="Arial"/>
                <a:buChar char="•"/>
              </a:pPr>
              <a:r>
                <a:rPr lang="en-US" sz="1400" b="1" dirty="0"/>
                <a:t>Loans are also provided for economic activities like Agriculture, Business, Industry and service sector. </a:t>
              </a:r>
              <a:endParaRPr lang="en-IN" sz="1400" b="1" dirty="0"/>
            </a:p>
            <a:p>
              <a:pPr marL="285750" indent="-285750">
                <a:buFont typeface="Arial"/>
                <a:buChar char="•"/>
              </a:pPr>
              <a:r>
                <a:rPr lang="en-US" sz="1400" b="1" dirty="0"/>
                <a:t>Loans are not provided for unlawful activities like gambling. </a:t>
              </a:r>
              <a:endParaRPr lang="en-IN" sz="1400" b="1" dirty="0"/>
            </a:p>
            <a:p>
              <a:pPr marL="285750" indent="-285750">
                <a:buFont typeface="Arial"/>
                <a:buChar char="•"/>
              </a:pPr>
              <a:r>
                <a:rPr lang="en-US" sz="1400" b="1" dirty="0"/>
                <a:t>The rate of interest on Bank loans is very low as compared to money lenders.</a:t>
              </a:r>
              <a:endParaRPr lang="en-US" sz="1050" b="1" dirty="0"/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1394" y="2424859"/>
              <a:ext cx="1408515" cy="1169894"/>
              <a:chOff x="-4738" y="1382948"/>
              <a:chExt cx="2231935" cy="1169894"/>
            </a:xfrm>
          </p:grpSpPr>
          <p:sp>
            <p:nvSpPr>
              <p:cNvPr id="115" name="Right Arrow 114"/>
              <p:cNvSpPr/>
              <p:nvPr/>
            </p:nvSpPr>
            <p:spPr>
              <a:xfrm>
                <a:off x="21880" y="1382948"/>
                <a:ext cx="2205317" cy="1169894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-4738" y="1770569"/>
                <a:ext cx="2069615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Loan 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</p:grpSp>
      <p:grpSp>
        <p:nvGrpSpPr>
          <p:cNvPr id="134" name="Group 133"/>
          <p:cNvGrpSpPr/>
          <p:nvPr/>
        </p:nvGrpSpPr>
        <p:grpSpPr>
          <a:xfrm>
            <a:off x="21881" y="2743252"/>
            <a:ext cx="6561739" cy="2671574"/>
            <a:chOff x="21881" y="4104724"/>
            <a:chExt cx="6561739" cy="2671574"/>
          </a:xfrm>
        </p:grpSpPr>
        <p:sp>
          <p:nvSpPr>
            <p:cNvPr id="80" name="Rounded Rectangle 79"/>
            <p:cNvSpPr/>
            <p:nvPr/>
          </p:nvSpPr>
          <p:spPr>
            <a:xfrm>
              <a:off x="1513998" y="4104724"/>
              <a:ext cx="5069622" cy="2671574"/>
            </a:xfrm>
            <a:prstGeom prst="roundRect">
              <a:avLst/>
            </a:prstGeom>
            <a:solidFill>
              <a:srgbClr val="006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769140" y="4244626"/>
              <a:ext cx="478367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1400" b="1" dirty="0" smtClean="0">
                  <a:solidFill>
                    <a:schemeClr val="bg1"/>
                  </a:solidFill>
                </a:rPr>
                <a:t>Accepted </a:t>
              </a:r>
              <a:r>
                <a:rPr lang="en-US" sz="1400" b="1" dirty="0">
                  <a:solidFill>
                    <a:schemeClr val="bg1"/>
                  </a:solidFill>
                </a:rPr>
                <a:t>at all ATMs 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for </a:t>
              </a:r>
              <a:r>
                <a:rPr lang="en-US" sz="1400" b="1" dirty="0">
                  <a:solidFill>
                    <a:schemeClr val="bg1"/>
                  </a:solidFill>
                </a:rPr>
                <a:t>cash 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withdrawal </a:t>
              </a:r>
              <a:r>
                <a:rPr lang="en-US" sz="1400" b="1" dirty="0">
                  <a:solidFill>
                    <a:schemeClr val="bg1"/>
                  </a:solidFill>
                </a:rPr>
                <a:t>and at 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</a:rPr>
                <a:t>PoS</a:t>
              </a:r>
              <a:r>
                <a:rPr lang="en-US" sz="1400" b="1" dirty="0">
                  <a:solidFill>
                    <a:schemeClr val="bg1"/>
                  </a:solidFill>
                </a:rPr>
                <a:t> machines (for making cashless payment for purchases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).  </a:t>
              </a:r>
              <a:endParaRPr lang="en-IN" sz="1400" b="1" dirty="0">
                <a:solidFill>
                  <a:schemeClr val="bg1"/>
                </a:solidFill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Personal Identification Number (PIN) 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is  used   </a:t>
              </a:r>
              <a:r>
                <a:rPr lang="en-US" sz="1400" b="1" dirty="0">
                  <a:solidFill>
                    <a:schemeClr val="bg1"/>
                  </a:solidFill>
                </a:rPr>
                <a:t>at the time of withdrawal of money from 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ATM &amp;  transaction at  </a:t>
              </a:r>
              <a:r>
                <a:rPr lang="en-US" sz="1400" b="1" dirty="0" err="1">
                  <a:solidFill>
                    <a:schemeClr val="bg1"/>
                  </a:solidFill>
                </a:rPr>
                <a:t>PoS.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endParaRPr lang="en-IN" sz="1400" b="1" dirty="0">
                <a:solidFill>
                  <a:schemeClr val="bg1"/>
                </a:solidFill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 PIN should be changed at frequent intervals and should never be shared with anyone. </a:t>
              </a:r>
              <a:endParaRPr lang="en-IN" sz="1400" b="1" dirty="0">
                <a:solidFill>
                  <a:schemeClr val="bg1"/>
                </a:solidFill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 ATM Card can also be issued to illiterate customers.</a:t>
              </a:r>
              <a:endParaRPr lang="en-IN" sz="1400" b="1" dirty="0">
                <a:solidFill>
                  <a:schemeClr val="bg1"/>
                </a:solidFill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sz="1400" b="1" dirty="0" err="1">
                  <a:solidFill>
                    <a:schemeClr val="bg1"/>
                  </a:solidFill>
                </a:rPr>
                <a:t>RuPay</a:t>
              </a:r>
              <a:r>
                <a:rPr lang="en-US" sz="1400" b="1" dirty="0">
                  <a:solidFill>
                    <a:schemeClr val="bg1"/>
                  </a:solidFill>
                </a:rPr>
                <a:t> Debit Card  is an indigenous domestic debit card introduced by National Payment Corporation of India (NPCI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) with in built accidental insurance of 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Rs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. 1.00 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Lacs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. </a:t>
              </a:r>
              <a:endParaRPr lang="en-IN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21881" y="5054423"/>
              <a:ext cx="1408515" cy="1169894"/>
              <a:chOff x="-4738" y="1382948"/>
              <a:chExt cx="2231935" cy="1169894"/>
            </a:xfrm>
          </p:grpSpPr>
          <p:sp>
            <p:nvSpPr>
              <p:cNvPr id="118" name="Right Arrow 117"/>
              <p:cNvSpPr/>
              <p:nvPr/>
            </p:nvSpPr>
            <p:spPr>
              <a:xfrm>
                <a:off x="21880" y="1382948"/>
                <a:ext cx="2205317" cy="1169894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-4738" y="1770569"/>
                <a:ext cx="2069615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ATM Card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</p:grpSp>
      <p:grpSp>
        <p:nvGrpSpPr>
          <p:cNvPr id="133" name="Group 132"/>
          <p:cNvGrpSpPr/>
          <p:nvPr/>
        </p:nvGrpSpPr>
        <p:grpSpPr>
          <a:xfrm>
            <a:off x="30810" y="5493479"/>
            <a:ext cx="6569608" cy="1169894"/>
            <a:chOff x="14012" y="7215703"/>
            <a:chExt cx="6569608" cy="1169894"/>
          </a:xfrm>
        </p:grpSpPr>
        <p:sp>
          <p:nvSpPr>
            <p:cNvPr id="120" name="Rounded Rectangle 119"/>
            <p:cNvSpPr/>
            <p:nvPr/>
          </p:nvSpPr>
          <p:spPr>
            <a:xfrm>
              <a:off x="1513998" y="7315374"/>
              <a:ext cx="5069622" cy="927551"/>
            </a:xfrm>
            <a:prstGeom prst="round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722840" y="7337690"/>
              <a:ext cx="461967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1600" dirty="0"/>
                <a:t>Internet Banking is an electronic payment system. </a:t>
              </a:r>
              <a:endParaRPr lang="en-IN" sz="1600" dirty="0"/>
            </a:p>
            <a:p>
              <a:pPr marL="285750" indent="-285750">
                <a:buFont typeface="Arial"/>
                <a:buChar char="•"/>
              </a:pPr>
              <a:r>
                <a:rPr lang="en-US" sz="1600" dirty="0" smtClean="0"/>
                <a:t>Provides facility of Fund </a:t>
              </a:r>
              <a:r>
                <a:rPr lang="en-US" sz="1600" dirty="0"/>
                <a:t>Transfer, </a:t>
              </a:r>
              <a:r>
                <a:rPr lang="en-US" sz="1600" dirty="0" smtClean="0"/>
                <a:t>Bill pay, account enquiry,  Ticket </a:t>
              </a:r>
              <a:r>
                <a:rPr lang="en-US" sz="1600" dirty="0"/>
                <a:t>Booking, Online Shopping.</a:t>
              </a:r>
              <a:endParaRPr lang="en-IN" sz="1600" dirty="0"/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14012" y="7215703"/>
              <a:ext cx="1408515" cy="1169894"/>
              <a:chOff x="-4738" y="1382948"/>
              <a:chExt cx="2231935" cy="1169894"/>
            </a:xfrm>
          </p:grpSpPr>
          <p:sp>
            <p:nvSpPr>
              <p:cNvPr id="123" name="Right Arrow 122"/>
              <p:cNvSpPr/>
              <p:nvPr/>
            </p:nvSpPr>
            <p:spPr>
              <a:xfrm>
                <a:off x="21880" y="1382948"/>
                <a:ext cx="2205317" cy="1169894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-4738" y="1668154"/>
                <a:ext cx="2069615" cy="5847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1600" b="1" dirty="0"/>
                  <a:t>Internet Banking</a:t>
                </a:r>
                <a:endParaRPr lang="en-IN" sz="1600" dirty="0"/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0" y="1717558"/>
            <a:ext cx="6569608" cy="1169894"/>
            <a:chOff x="18403" y="8164712"/>
            <a:chExt cx="6569608" cy="1169894"/>
          </a:xfrm>
        </p:grpSpPr>
        <p:sp>
          <p:nvSpPr>
            <p:cNvPr id="126" name="Rounded Rectangle 125"/>
            <p:cNvSpPr/>
            <p:nvPr/>
          </p:nvSpPr>
          <p:spPr>
            <a:xfrm>
              <a:off x="1526469" y="8464553"/>
              <a:ext cx="5061542" cy="503446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727231" y="8513507"/>
              <a:ext cx="48607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1600" dirty="0">
                  <a:solidFill>
                    <a:srgbClr val="FFFFFF"/>
                  </a:solidFill>
                </a:rPr>
                <a:t>Fund </a:t>
              </a:r>
              <a:r>
                <a:rPr lang="en-US" sz="1600" dirty="0" smtClean="0">
                  <a:solidFill>
                    <a:srgbClr val="FFFFFF"/>
                  </a:solidFill>
                </a:rPr>
                <a:t>transfer NEFT/ RTGS, , IMPS   </a:t>
              </a:r>
              <a:r>
                <a:rPr lang="en-US" sz="1600" dirty="0">
                  <a:solidFill>
                    <a:srgbClr val="FFFFFF"/>
                  </a:solidFill>
                </a:rPr>
                <a:t>&amp; Bill payment</a:t>
              </a:r>
              <a:endParaRPr lang="en-IN" sz="1600" dirty="0">
                <a:solidFill>
                  <a:srgbClr val="FFFFFF"/>
                </a:solidFill>
              </a:endParaRP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18403" y="8164712"/>
              <a:ext cx="1408515" cy="1169894"/>
              <a:chOff x="-4738" y="1541261"/>
              <a:chExt cx="2231935" cy="1169894"/>
            </a:xfrm>
          </p:grpSpPr>
          <p:sp>
            <p:nvSpPr>
              <p:cNvPr id="129" name="Right Arrow 128"/>
              <p:cNvSpPr/>
              <p:nvPr/>
            </p:nvSpPr>
            <p:spPr>
              <a:xfrm>
                <a:off x="21880" y="1541261"/>
                <a:ext cx="2205317" cy="1169894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-4738" y="1811830"/>
                <a:ext cx="2069615" cy="5847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1600" b="1" dirty="0" smtClean="0"/>
                  <a:t>Mobile Banking</a:t>
                </a:r>
                <a:endParaRPr lang="en-IN" sz="1600" dirty="0"/>
              </a:p>
            </p:txBody>
          </p:sp>
        </p:grpSp>
      </p:grpSp>
      <p:grpSp>
        <p:nvGrpSpPr>
          <p:cNvPr id="136" name="Group 135"/>
          <p:cNvGrpSpPr/>
          <p:nvPr/>
        </p:nvGrpSpPr>
        <p:grpSpPr>
          <a:xfrm>
            <a:off x="38890" y="8226924"/>
            <a:ext cx="6513920" cy="1169894"/>
            <a:chOff x="18403" y="8006399"/>
            <a:chExt cx="6513920" cy="1169894"/>
          </a:xfrm>
        </p:grpSpPr>
        <p:sp>
          <p:nvSpPr>
            <p:cNvPr id="137" name="Rounded Rectangle 136"/>
            <p:cNvSpPr/>
            <p:nvPr/>
          </p:nvSpPr>
          <p:spPr>
            <a:xfrm>
              <a:off x="1518389" y="8419939"/>
              <a:ext cx="5013934" cy="47012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727231" y="8401289"/>
              <a:ext cx="46196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FFFFFF"/>
                  </a:solidFill>
                </a:rPr>
                <a:t>Excess money overdrawn up to a sanctioned limit.</a:t>
              </a:r>
              <a:endParaRPr lang="en-IN" sz="1600" dirty="0">
                <a:solidFill>
                  <a:srgbClr val="FFFFFF"/>
                </a:solidFill>
              </a:endParaRPr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18403" y="8006399"/>
              <a:ext cx="1408515" cy="1169894"/>
              <a:chOff x="-4738" y="1382948"/>
              <a:chExt cx="2231935" cy="1169894"/>
            </a:xfrm>
          </p:grpSpPr>
          <p:sp>
            <p:nvSpPr>
              <p:cNvPr id="140" name="Right Arrow 139"/>
              <p:cNvSpPr/>
              <p:nvPr/>
            </p:nvSpPr>
            <p:spPr>
              <a:xfrm>
                <a:off x="21880" y="1382948"/>
                <a:ext cx="2205317" cy="1169894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-4738" y="1791052"/>
                <a:ext cx="2069615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1600" b="1" dirty="0"/>
                  <a:t>Overdraft </a:t>
                </a:r>
                <a:endParaRPr lang="en-IN" sz="1600" dirty="0"/>
              </a:p>
            </p:txBody>
          </p:sp>
        </p:grpSp>
      </p:grpSp>
      <p:grpSp>
        <p:nvGrpSpPr>
          <p:cNvPr id="142" name="Group 141"/>
          <p:cNvGrpSpPr/>
          <p:nvPr/>
        </p:nvGrpSpPr>
        <p:grpSpPr>
          <a:xfrm>
            <a:off x="37201" y="8960368"/>
            <a:ext cx="6571297" cy="1169894"/>
            <a:chOff x="18403" y="8006399"/>
            <a:chExt cx="6571297" cy="1169894"/>
          </a:xfrm>
        </p:grpSpPr>
        <p:sp>
          <p:nvSpPr>
            <p:cNvPr id="143" name="Rounded Rectangle 142"/>
            <p:cNvSpPr/>
            <p:nvPr/>
          </p:nvSpPr>
          <p:spPr>
            <a:xfrm>
              <a:off x="1518389" y="8263297"/>
              <a:ext cx="5069622" cy="55847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1520078" y="8278391"/>
              <a:ext cx="506962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/>
                <a:t>Assured Pension of Rs.1000 - 5000 (18 - 40 years) under </a:t>
              </a:r>
              <a:r>
                <a:rPr lang="en-US" sz="1400" b="1" dirty="0" err="1"/>
                <a:t>Atal</a:t>
              </a:r>
              <a:r>
                <a:rPr lang="en-US" sz="1400" b="1" dirty="0"/>
                <a:t> Pension </a:t>
              </a:r>
              <a:r>
                <a:rPr lang="en-US" sz="1400" b="1" dirty="0" err="1"/>
                <a:t>Yojana</a:t>
              </a:r>
              <a:r>
                <a:rPr lang="en-US" sz="1400" b="1" dirty="0"/>
                <a:t>.</a:t>
              </a:r>
              <a:endParaRPr lang="en-IN" sz="1400" b="1" dirty="0"/>
            </a:p>
          </p:txBody>
        </p:sp>
        <p:grpSp>
          <p:nvGrpSpPr>
            <p:cNvPr id="145" name="Group 144"/>
            <p:cNvGrpSpPr/>
            <p:nvPr/>
          </p:nvGrpSpPr>
          <p:grpSpPr>
            <a:xfrm>
              <a:off x="18403" y="8006399"/>
              <a:ext cx="1408515" cy="1169894"/>
              <a:chOff x="-4738" y="1382948"/>
              <a:chExt cx="2231935" cy="1169894"/>
            </a:xfrm>
          </p:grpSpPr>
          <p:sp>
            <p:nvSpPr>
              <p:cNvPr id="146" name="Right Arrow 145"/>
              <p:cNvSpPr/>
              <p:nvPr/>
            </p:nvSpPr>
            <p:spPr>
              <a:xfrm>
                <a:off x="21880" y="1382948"/>
                <a:ext cx="2205317" cy="1169894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-4738" y="1791052"/>
                <a:ext cx="2069615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1600" b="1" dirty="0"/>
                  <a:t>Pension </a:t>
                </a:r>
                <a:endParaRPr lang="en-IN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204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872511" y="81534"/>
            <a:ext cx="4029994" cy="571500"/>
          </a:xfrm>
          <a:prstGeom prst="rect">
            <a:avLst/>
          </a:prstGeom>
          <a:solidFill>
            <a:srgbClr val="00009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25684" y="6547566"/>
            <a:ext cx="2025443" cy="1857649"/>
            <a:chOff x="1446862" y="3805396"/>
            <a:chExt cx="2025443" cy="1857649"/>
          </a:xfrm>
        </p:grpSpPr>
        <p:sp>
          <p:nvSpPr>
            <p:cNvPr id="5" name="Hexagon 4"/>
            <p:cNvSpPr/>
            <p:nvPr/>
          </p:nvSpPr>
          <p:spPr>
            <a:xfrm rot="16200000">
              <a:off x="1318748" y="3933510"/>
              <a:ext cx="1857649" cy="1601422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Oval 7"/>
            <p:cNvSpPr/>
            <p:nvPr/>
          </p:nvSpPr>
          <p:spPr>
            <a:xfrm rot="10800000">
              <a:off x="1594436" y="4081084"/>
              <a:ext cx="1306273" cy="13062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38100" dist="127000" dir="13620000">
                <a:prstClr val="black">
                  <a:alpha val="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151947" y="4204470"/>
              <a:ext cx="320358" cy="0"/>
            </a:xfrm>
            <a:prstGeom prst="straightConnector1">
              <a:avLst/>
            </a:prstGeom>
            <a:ln w="19050">
              <a:solidFill>
                <a:srgbClr val="92D05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58136" y="4069451"/>
            <a:ext cx="2025443" cy="1857649"/>
            <a:chOff x="1459334" y="840686"/>
            <a:chExt cx="2025443" cy="1857649"/>
          </a:xfrm>
        </p:grpSpPr>
        <p:sp>
          <p:nvSpPr>
            <p:cNvPr id="7" name="Hexagon 6"/>
            <p:cNvSpPr/>
            <p:nvPr/>
          </p:nvSpPr>
          <p:spPr>
            <a:xfrm rot="16200000">
              <a:off x="1331220" y="968800"/>
              <a:ext cx="1857649" cy="1601422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Oval 9"/>
            <p:cNvSpPr/>
            <p:nvPr/>
          </p:nvSpPr>
          <p:spPr>
            <a:xfrm rot="10800000">
              <a:off x="1594436" y="1114581"/>
              <a:ext cx="1306273" cy="13062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38100" dist="127000" dir="13620000">
                <a:prstClr val="black">
                  <a:alpha val="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151947" y="1225847"/>
              <a:ext cx="332830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2151127" y="690347"/>
            <a:ext cx="4381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2600"/>
                </a:solidFill>
              </a:rPr>
              <a:t>Pradhan</a:t>
            </a:r>
            <a:r>
              <a:rPr lang="en-US" sz="2400" b="1" dirty="0">
                <a:solidFill>
                  <a:srgbClr val="FF2600"/>
                </a:solidFill>
              </a:rPr>
              <a:t> </a:t>
            </a:r>
            <a:r>
              <a:rPr lang="en-US" sz="2400" b="1" dirty="0" err="1">
                <a:solidFill>
                  <a:srgbClr val="FF2600"/>
                </a:solidFill>
              </a:rPr>
              <a:t>Mantri</a:t>
            </a:r>
            <a:r>
              <a:rPr lang="en-US" sz="2400" b="1" dirty="0">
                <a:solidFill>
                  <a:srgbClr val="FF2600"/>
                </a:solidFill>
              </a:rPr>
              <a:t> </a:t>
            </a:r>
            <a:r>
              <a:rPr lang="en-US" sz="2400" b="1" dirty="0" smtClean="0">
                <a:solidFill>
                  <a:srgbClr val="FF2600"/>
                </a:solidFill>
              </a:rPr>
              <a:t>Jan-</a:t>
            </a:r>
            <a:r>
              <a:rPr lang="en-US" sz="2400" b="1" dirty="0" err="1" smtClean="0">
                <a:solidFill>
                  <a:srgbClr val="FF2600"/>
                </a:solidFill>
              </a:rPr>
              <a:t>Dhan</a:t>
            </a:r>
            <a:r>
              <a:rPr lang="en-US" sz="2400" b="1" dirty="0" smtClean="0">
                <a:solidFill>
                  <a:srgbClr val="FF2600"/>
                </a:solidFill>
              </a:rPr>
              <a:t> </a:t>
            </a:r>
            <a:r>
              <a:rPr lang="en-US" sz="2400" b="1" dirty="0" err="1">
                <a:solidFill>
                  <a:srgbClr val="FF2600"/>
                </a:solidFill>
              </a:rPr>
              <a:t>Yojana</a:t>
            </a:r>
            <a:endParaRPr lang="en-IN" sz="2400" dirty="0">
              <a:solidFill>
                <a:srgbClr val="FF26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68739" y="583774"/>
            <a:ext cx="2014840" cy="1857649"/>
            <a:chOff x="283238" y="3471849"/>
            <a:chExt cx="2014840" cy="1857649"/>
          </a:xfrm>
        </p:grpSpPr>
        <p:grpSp>
          <p:nvGrpSpPr>
            <p:cNvPr id="18" name="Group 17"/>
            <p:cNvGrpSpPr/>
            <p:nvPr/>
          </p:nvGrpSpPr>
          <p:grpSpPr>
            <a:xfrm>
              <a:off x="283238" y="3471849"/>
              <a:ext cx="2014840" cy="1857649"/>
              <a:chOff x="656753" y="2429810"/>
              <a:chExt cx="2014840" cy="1857649"/>
            </a:xfrm>
          </p:grpSpPr>
          <p:sp>
            <p:nvSpPr>
              <p:cNvPr id="6" name="Hexagon 5"/>
              <p:cNvSpPr/>
              <p:nvPr/>
            </p:nvSpPr>
            <p:spPr>
              <a:xfrm rot="16200000">
                <a:off x="528639" y="2557924"/>
                <a:ext cx="1857649" cy="1601422"/>
              </a:xfrm>
              <a:prstGeom prst="hexagon">
                <a:avLst/>
              </a:prstGeom>
              <a:solidFill>
                <a:srgbClr val="FCE1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" name="Oval 8"/>
              <p:cNvSpPr/>
              <p:nvPr/>
            </p:nvSpPr>
            <p:spPr>
              <a:xfrm rot="10800000">
                <a:off x="793532" y="2597832"/>
                <a:ext cx="1306273" cy="13062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38100" dist="127000" dir="13620000">
                  <a:prstClr val="black">
                    <a:alpha val="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2357594" y="2799184"/>
                <a:ext cx="313999" cy="0"/>
              </a:xfrm>
              <a:prstGeom prst="straightConnector1">
                <a:avLst/>
              </a:prstGeom>
              <a:ln w="19050">
                <a:solidFill>
                  <a:srgbClr val="FCE13E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7" name="Picture 26" descr="pradhan-mantri-jan-dhan-yojna-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76" y="3637198"/>
              <a:ext cx="1420398" cy="1415307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1814438" y="1070080"/>
            <a:ext cx="496161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</a:rPr>
              <a:t>Pradhan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</a:rPr>
              <a:t>Mantri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 Jan-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</a:rPr>
              <a:t>Dhan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</a:rPr>
              <a:t>Yojana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 (PMJDY)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was launched by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Hon’ble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Prime Minister on 28</a:t>
            </a:r>
            <a:r>
              <a:rPr lang="en-US" sz="1400" baseline="30000" dirty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August 2014. </a:t>
            </a:r>
            <a:endParaRPr lang="en-IN" sz="1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The scheme focuses on coverage of households in rural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and 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urban areas by opening bank  account.  </a:t>
            </a:r>
            <a:endParaRPr lang="en-IN" sz="1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A minor above the age of 10 years can open his / her Savings Bank account in any Bank.</a:t>
            </a:r>
            <a:endParaRPr lang="en-IN" sz="1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RuPay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Debit Card provides in-built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Accidental Insurance Cover of Rs.1.00 lac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without any charge to the customer.  </a:t>
            </a:r>
            <a:endParaRPr lang="en-IN" sz="1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To get benefit of Accidental Insurance Cover,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RuPay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Debit Card must be used at least once every 45 days.</a:t>
            </a:r>
            <a:endParaRPr lang="en-IN" sz="1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Overdraft facility up to Rs.5000/-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is available to one account holder in a family after 6 months of satisfactory conduct of the account.</a:t>
            </a:r>
            <a:endParaRPr lang="en-IN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3" name="Picture 32" descr="PMSBY 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6" y="4736600"/>
            <a:ext cx="1655335" cy="51976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9" y="7013552"/>
            <a:ext cx="855706" cy="1182888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151127" y="4137574"/>
            <a:ext cx="4452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Pradhan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Mantri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Suraksha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Bima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Yojana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18298" y="4947118"/>
            <a:ext cx="495775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PMSBY,  </a:t>
            </a:r>
            <a:r>
              <a:rPr lang="en-US" sz="1400" dirty="0"/>
              <a:t>an Accident Insurance Scheme </a:t>
            </a:r>
            <a:r>
              <a:rPr lang="en-US" sz="1400" dirty="0" smtClean="0"/>
              <a:t>provide accidental </a:t>
            </a:r>
            <a:r>
              <a:rPr lang="en-US" sz="1400" dirty="0"/>
              <a:t>death and disability cover </a:t>
            </a:r>
            <a:r>
              <a:rPr lang="en-US" sz="1400" dirty="0" smtClean="0"/>
              <a:t>to  </a:t>
            </a:r>
            <a:r>
              <a:rPr lang="en-US" sz="1400" dirty="0"/>
              <a:t>account </a:t>
            </a:r>
            <a:r>
              <a:rPr lang="en-US" sz="1400" dirty="0" smtClean="0"/>
              <a:t>holders on accident </a:t>
            </a:r>
            <a:r>
              <a:rPr lang="en-US" sz="1400" dirty="0" err="1" smtClean="0"/>
              <a:t>upto</a:t>
            </a:r>
            <a:r>
              <a:rPr lang="en-US" sz="1400" dirty="0" smtClean="0"/>
              <a:t> </a:t>
            </a:r>
            <a:r>
              <a:rPr lang="en-US" sz="1400" dirty="0" err="1" smtClean="0"/>
              <a:t>Rs</a:t>
            </a:r>
            <a:r>
              <a:rPr lang="en-US" sz="1400" dirty="0" smtClean="0"/>
              <a:t>. 2.00 </a:t>
            </a:r>
            <a:r>
              <a:rPr lang="en-US" sz="1400" dirty="0" err="1" smtClean="0"/>
              <a:t>Lacs</a:t>
            </a:r>
            <a:r>
              <a:rPr lang="en-US" sz="1400" dirty="0" smtClean="0"/>
              <a:t> .</a:t>
            </a:r>
            <a:endParaRPr lang="en-IN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All </a:t>
            </a:r>
            <a:r>
              <a:rPr lang="en-US" sz="1400" dirty="0"/>
              <a:t>Savings Bank account holders in the age 18 to 70 years are eligible </a:t>
            </a:r>
            <a:r>
              <a:rPr lang="en-US" sz="1400" dirty="0" smtClean="0"/>
              <a:t>for scheme </a:t>
            </a:r>
            <a:r>
              <a:rPr lang="en-US" sz="1400" dirty="0"/>
              <a:t>with the premium of Rs.12/ annum/ </a:t>
            </a:r>
            <a:r>
              <a:rPr lang="en-US" sz="1400" dirty="0" smtClean="0"/>
              <a:t>member renewable every year. </a:t>
            </a:r>
            <a:endParaRPr lang="en-IN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 </a:t>
            </a:r>
            <a:endParaRPr lang="en-IN" sz="1400" dirty="0"/>
          </a:p>
        </p:txBody>
      </p:sp>
      <p:sp>
        <p:nvSpPr>
          <p:cNvPr id="39" name="Rectangle 38"/>
          <p:cNvSpPr/>
          <p:nvPr/>
        </p:nvSpPr>
        <p:spPr>
          <a:xfrm>
            <a:off x="2151127" y="6535374"/>
            <a:ext cx="4274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A9066"/>
                </a:solidFill>
              </a:rPr>
              <a:t>Pradhan</a:t>
            </a:r>
            <a:r>
              <a:rPr lang="en-US" sz="2400" b="1" dirty="0">
                <a:solidFill>
                  <a:srgbClr val="FA9066"/>
                </a:solidFill>
              </a:rPr>
              <a:t> </a:t>
            </a:r>
            <a:r>
              <a:rPr lang="en-US" sz="2400" b="1" dirty="0" err="1">
                <a:solidFill>
                  <a:srgbClr val="FA9066"/>
                </a:solidFill>
              </a:rPr>
              <a:t>Mantri</a:t>
            </a:r>
            <a:r>
              <a:rPr lang="en-US" sz="2400" b="1" dirty="0">
                <a:solidFill>
                  <a:srgbClr val="FA9066"/>
                </a:solidFill>
              </a:rPr>
              <a:t> </a:t>
            </a:r>
            <a:r>
              <a:rPr lang="en-US" sz="2400" b="1" dirty="0" err="1">
                <a:solidFill>
                  <a:srgbClr val="FA9066"/>
                </a:solidFill>
              </a:rPr>
              <a:t>Jeevan</a:t>
            </a:r>
            <a:r>
              <a:rPr lang="en-US" sz="2400" b="1" dirty="0">
                <a:solidFill>
                  <a:srgbClr val="FA9066"/>
                </a:solidFill>
              </a:rPr>
              <a:t> </a:t>
            </a:r>
            <a:r>
              <a:rPr lang="en-US" sz="2400" b="1" dirty="0" err="1">
                <a:solidFill>
                  <a:srgbClr val="FA9066"/>
                </a:solidFill>
              </a:rPr>
              <a:t>Jyoti</a:t>
            </a:r>
            <a:r>
              <a:rPr lang="en-US" sz="2400" b="1" dirty="0">
                <a:solidFill>
                  <a:srgbClr val="FA9066"/>
                </a:solidFill>
              </a:rPr>
              <a:t> </a:t>
            </a:r>
            <a:r>
              <a:rPr lang="en-US" sz="2400" b="1" dirty="0" err="1">
                <a:solidFill>
                  <a:srgbClr val="FA9066"/>
                </a:solidFill>
              </a:rPr>
              <a:t>Bima</a:t>
            </a:r>
            <a:r>
              <a:rPr lang="en-US" sz="2400" b="1" dirty="0">
                <a:solidFill>
                  <a:srgbClr val="FA9066"/>
                </a:solidFill>
              </a:rPr>
              <a:t> </a:t>
            </a:r>
            <a:r>
              <a:rPr lang="en-US" sz="2400" b="1" dirty="0" err="1">
                <a:solidFill>
                  <a:srgbClr val="FA9066"/>
                </a:solidFill>
              </a:rPr>
              <a:t>Yojana</a:t>
            </a:r>
            <a:r>
              <a:rPr lang="en-US" sz="2400" b="1" dirty="0">
                <a:solidFill>
                  <a:srgbClr val="FA9066"/>
                </a:solidFill>
              </a:rPr>
              <a:t>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837128" y="7604996"/>
            <a:ext cx="49389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PMJJBY, an Insurance </a:t>
            </a:r>
            <a:r>
              <a:rPr lang="en-US" sz="1400" dirty="0"/>
              <a:t>Scheme </a:t>
            </a:r>
            <a:r>
              <a:rPr lang="en-US" sz="1400" dirty="0" smtClean="0"/>
              <a:t>for life </a:t>
            </a:r>
            <a:r>
              <a:rPr lang="en-US" sz="1400" dirty="0"/>
              <a:t>insurance cover </a:t>
            </a:r>
            <a:r>
              <a:rPr lang="en-US" sz="1400" dirty="0" smtClean="0"/>
              <a:t>of </a:t>
            </a:r>
            <a:r>
              <a:rPr lang="en-US" sz="1400" dirty="0" err="1" smtClean="0"/>
              <a:t>Rs</a:t>
            </a:r>
            <a:r>
              <a:rPr lang="en-US" sz="1400" dirty="0" smtClean="0"/>
              <a:t>. 2.00 </a:t>
            </a:r>
            <a:r>
              <a:rPr lang="en-US" sz="1400" dirty="0" err="1" smtClean="0"/>
              <a:t>Lacs</a:t>
            </a:r>
            <a:r>
              <a:rPr lang="en-US" sz="1400" dirty="0" smtClean="0"/>
              <a:t> for </a:t>
            </a:r>
            <a:r>
              <a:rPr lang="en-US" sz="1400" dirty="0"/>
              <a:t>death due to any </a:t>
            </a:r>
            <a:r>
              <a:rPr lang="en-US" sz="1400" dirty="0" smtClean="0"/>
              <a:t>reason.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Available at  </a:t>
            </a:r>
            <a:r>
              <a:rPr lang="en-US" sz="1400" dirty="0"/>
              <a:t>Bank branches/ </a:t>
            </a:r>
            <a:r>
              <a:rPr lang="en-US" sz="1400" dirty="0" smtClean="0"/>
              <a:t>Bank </a:t>
            </a:r>
            <a:r>
              <a:rPr lang="en-US" sz="1400" dirty="0" err="1" smtClean="0"/>
              <a:t>Mitr</a:t>
            </a:r>
            <a:r>
              <a:rPr lang="en-US" sz="1400" dirty="0" smtClean="0"/>
              <a:t> </a:t>
            </a:r>
            <a:endParaRPr lang="en-IN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All </a:t>
            </a:r>
            <a:r>
              <a:rPr lang="en-US" sz="1400" dirty="0"/>
              <a:t>saving Bank account holders in the age 18 to 50 years are eligible for </a:t>
            </a:r>
            <a:r>
              <a:rPr lang="en-US" sz="1400" dirty="0" smtClean="0"/>
              <a:t>this.</a:t>
            </a:r>
            <a:endParaRPr lang="en-IN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The premium is Rs.330 plus service tax/ annum/ </a:t>
            </a:r>
            <a:r>
              <a:rPr lang="en-US" sz="1400" dirty="0" smtClean="0"/>
              <a:t>member. . Renewable at yearly intervals </a:t>
            </a:r>
            <a:endParaRPr lang="en-IN" sz="1400" dirty="0"/>
          </a:p>
        </p:txBody>
      </p:sp>
      <p:sp>
        <p:nvSpPr>
          <p:cNvPr id="42" name="Rectangle 41"/>
          <p:cNvSpPr/>
          <p:nvPr/>
        </p:nvSpPr>
        <p:spPr>
          <a:xfrm>
            <a:off x="2974946" y="102017"/>
            <a:ext cx="3727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Social Security Schemes</a:t>
            </a:r>
            <a:endParaRPr lang="en-IN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9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151127" y="690347"/>
            <a:ext cx="4035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2600"/>
                </a:solidFill>
              </a:rPr>
              <a:t>Pradhan </a:t>
            </a:r>
            <a:r>
              <a:rPr lang="en-US" sz="2400" b="1" dirty="0" err="1">
                <a:solidFill>
                  <a:srgbClr val="FF2600"/>
                </a:solidFill>
              </a:rPr>
              <a:t>Mantri</a:t>
            </a:r>
            <a:r>
              <a:rPr lang="en-US" sz="2400" b="1" dirty="0">
                <a:solidFill>
                  <a:srgbClr val="FF2600"/>
                </a:solidFill>
              </a:rPr>
              <a:t> </a:t>
            </a:r>
            <a:r>
              <a:rPr lang="en-US" sz="2400" b="1" dirty="0" smtClean="0">
                <a:solidFill>
                  <a:srgbClr val="FF2600"/>
                </a:solidFill>
              </a:rPr>
              <a:t>Mudra </a:t>
            </a:r>
            <a:r>
              <a:rPr lang="en-US" sz="2400" b="1" dirty="0" err="1">
                <a:solidFill>
                  <a:srgbClr val="FF2600"/>
                </a:solidFill>
              </a:rPr>
              <a:t>Yojana</a:t>
            </a:r>
            <a:endParaRPr lang="en-IN" sz="2400" dirty="0">
              <a:solidFill>
                <a:srgbClr val="FF26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68739" y="583774"/>
            <a:ext cx="2014840" cy="1857649"/>
            <a:chOff x="656753" y="2429810"/>
            <a:chExt cx="2014840" cy="1857649"/>
          </a:xfrm>
          <a:solidFill>
            <a:schemeClr val="accent6">
              <a:lumMod val="75000"/>
            </a:schemeClr>
          </a:solidFill>
        </p:grpSpPr>
        <p:sp>
          <p:nvSpPr>
            <p:cNvPr id="6" name="Hexagon 5"/>
            <p:cNvSpPr/>
            <p:nvPr/>
          </p:nvSpPr>
          <p:spPr>
            <a:xfrm rot="16200000">
              <a:off x="528639" y="2557924"/>
              <a:ext cx="1857649" cy="160142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Oval 8"/>
            <p:cNvSpPr/>
            <p:nvPr/>
          </p:nvSpPr>
          <p:spPr>
            <a:xfrm rot="10800000">
              <a:off x="793532" y="2597832"/>
              <a:ext cx="1306273" cy="13062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357594" y="2799184"/>
              <a:ext cx="313999" cy="0"/>
            </a:xfrm>
            <a:prstGeom prst="straightConnector1">
              <a:avLst/>
            </a:prstGeom>
            <a:grpFill/>
            <a:ln w="19050">
              <a:noFill/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1814438" y="1070080"/>
            <a:ext cx="49616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en-IN" sz="1400" b="1" dirty="0"/>
              <a:t>The Hon’ble Prime Minister launched Mudra and Pradhan </a:t>
            </a:r>
            <a:r>
              <a:rPr lang="en-IN" sz="1400" b="1" dirty="0" err="1"/>
              <a:t>Mantri</a:t>
            </a:r>
            <a:r>
              <a:rPr lang="en-IN" sz="1400" b="1" dirty="0"/>
              <a:t> Mudra </a:t>
            </a:r>
            <a:r>
              <a:rPr lang="en-IN" sz="1400" b="1" dirty="0" err="1"/>
              <a:t>Yojana</a:t>
            </a:r>
            <a:r>
              <a:rPr lang="en-IN" sz="1400" b="1" dirty="0"/>
              <a:t> (PMMY) on 08.04.2015</a:t>
            </a:r>
            <a:r>
              <a:rPr lang="en-IN" sz="1400" dirty="0"/>
              <a:t> </a:t>
            </a:r>
            <a:endParaRPr lang="en-IN" sz="1400" dirty="0" smtClean="0"/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en-IN" sz="1400" dirty="0" smtClean="0"/>
              <a:t>To provide formal access of financial facilities to Non – Corporate Small Business Sector (NCSBS).</a:t>
            </a:r>
            <a:endParaRPr lang="en-US" sz="1400" dirty="0"/>
          </a:p>
          <a:p>
            <a:pPr marL="285750" lvl="0" indent="-285750" algn="just" fontAlgn="base" hangingPunct="0">
              <a:buFont typeface="Arial" panose="020B0604020202020204" pitchFamily="34" charset="0"/>
              <a:buChar char="•"/>
            </a:pPr>
            <a:r>
              <a:rPr lang="en-IN" sz="1400" dirty="0"/>
              <a:t>To promote &amp; ensure bank finance to the unfunded segments of the economy such as small manufacturing units, shopkeepers, fruits / vegetable vendors, truck &amp; taxi operators, food service units, repair shops, small industries, artisan’s food processors, street vendors and many others</a:t>
            </a:r>
            <a:r>
              <a:rPr lang="en-IN" sz="1400" dirty="0" smtClean="0"/>
              <a:t>.</a:t>
            </a:r>
            <a:endParaRPr lang="en-US" sz="1400" dirty="0"/>
          </a:p>
        </p:txBody>
      </p:sp>
      <p:sp>
        <p:nvSpPr>
          <p:cNvPr id="42" name="Rectangle 41"/>
          <p:cNvSpPr/>
          <p:nvPr/>
        </p:nvSpPr>
        <p:spPr>
          <a:xfrm>
            <a:off x="2974946" y="102017"/>
            <a:ext cx="3727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Social Security Schemes</a:t>
            </a:r>
            <a:endParaRPr lang="en-IN" sz="28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5" y="1070080"/>
            <a:ext cx="1552597" cy="615696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211624" y="4710140"/>
            <a:ext cx="1916239" cy="561975"/>
          </a:xfrm>
          <a:prstGeom prst="roundRect">
            <a:avLst/>
          </a:prstGeom>
          <a:noFill/>
          <a:ln w="1905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N" sz="1400" b="1" dirty="0" smtClean="0">
                <a:solidFill>
                  <a:schemeClr val="tx1"/>
                </a:solidFill>
              </a:rPr>
              <a:t> Free </a:t>
            </a:r>
            <a:r>
              <a:rPr lang="en-IN" sz="1400" b="1" dirty="0">
                <a:solidFill>
                  <a:schemeClr val="tx1"/>
                </a:solidFill>
              </a:rPr>
              <a:t>from collateral security </a:t>
            </a:r>
            <a:r>
              <a:rPr lang="en-IN" sz="1400" b="1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223657" y="4710140"/>
            <a:ext cx="2371759" cy="561975"/>
          </a:xfrm>
          <a:prstGeom prst="roundRect">
            <a:avLst/>
          </a:prstGeom>
          <a:noFill/>
          <a:ln w="1905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N" sz="1400" b="1" dirty="0">
                <a:solidFill>
                  <a:schemeClr val="tx1"/>
                </a:solidFill>
              </a:rPr>
              <a:t>No processing fee </a:t>
            </a:r>
            <a:r>
              <a:rPr lang="en-IN" sz="1400" b="1" dirty="0" smtClean="0">
                <a:solidFill>
                  <a:schemeClr val="tx1"/>
                </a:solidFill>
              </a:rPr>
              <a:t> &amp; margin </a:t>
            </a:r>
            <a:r>
              <a:rPr lang="en-IN" sz="1400" b="1" dirty="0" smtClean="0">
                <a:solidFill>
                  <a:schemeClr val="tx1"/>
                </a:solidFill>
              </a:rPr>
              <a:t>money </a:t>
            </a:r>
            <a:r>
              <a:rPr lang="en-IN" sz="1400" b="1" dirty="0" smtClean="0">
                <a:solidFill>
                  <a:schemeClr val="tx1"/>
                </a:solidFill>
              </a:rPr>
              <a:t>for </a:t>
            </a:r>
            <a:r>
              <a:rPr lang="en-IN" sz="1400" b="1" dirty="0" err="1" smtClean="0">
                <a:solidFill>
                  <a:schemeClr val="tx1"/>
                </a:solidFill>
              </a:rPr>
              <a:t>Shishu</a:t>
            </a:r>
            <a:r>
              <a:rPr lang="en-IN" sz="1400" b="1" dirty="0" smtClean="0">
                <a:solidFill>
                  <a:schemeClr val="tx1"/>
                </a:solidFill>
              </a:rPr>
              <a:t> Loan</a:t>
            </a: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109765412"/>
              </p:ext>
            </p:extLst>
          </p:nvPr>
        </p:nvGraphicFramePr>
        <p:xfrm>
          <a:off x="2130411" y="5686425"/>
          <a:ext cx="4572000" cy="3162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019456247"/>
              </p:ext>
            </p:extLst>
          </p:nvPr>
        </p:nvGraphicFramePr>
        <p:xfrm>
          <a:off x="2101372" y="3651386"/>
          <a:ext cx="4584361" cy="1288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089326" y="3101405"/>
            <a:ext cx="4596407" cy="1453177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Categories of Loan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6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1181</Words>
  <Application>Microsoft Office PowerPoint</Application>
  <PresentationFormat>A4 Paper (210x297 mm)</PresentationFormat>
  <Paragraphs>115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Chalkduster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Utkarsh Shukla</dc:creator>
  <cp:lastModifiedBy>Acer</cp:lastModifiedBy>
  <cp:revision>45</cp:revision>
  <dcterms:created xsi:type="dcterms:W3CDTF">2015-09-17T11:45:00Z</dcterms:created>
  <dcterms:modified xsi:type="dcterms:W3CDTF">2015-10-08T06:56:33Z</dcterms:modified>
</cp:coreProperties>
</file>